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51"/>
  </p:notesMasterIdLst>
  <p:sldIdLst>
    <p:sldId id="257" r:id="rId3"/>
    <p:sldId id="258" r:id="rId4"/>
    <p:sldId id="292" r:id="rId5"/>
    <p:sldId id="293" r:id="rId6"/>
    <p:sldId id="967" r:id="rId7"/>
    <p:sldId id="411" r:id="rId8"/>
    <p:sldId id="968" r:id="rId9"/>
    <p:sldId id="934" r:id="rId10"/>
    <p:sldId id="969" r:id="rId11"/>
    <p:sldId id="970" r:id="rId12"/>
    <p:sldId id="971" r:id="rId13"/>
    <p:sldId id="972" r:id="rId14"/>
    <p:sldId id="973" r:id="rId15"/>
    <p:sldId id="974" r:id="rId16"/>
    <p:sldId id="975" r:id="rId17"/>
    <p:sldId id="976" r:id="rId18"/>
    <p:sldId id="977" r:id="rId19"/>
    <p:sldId id="978" r:id="rId20"/>
    <p:sldId id="979" r:id="rId21"/>
    <p:sldId id="980" r:id="rId22"/>
    <p:sldId id="981" r:id="rId23"/>
    <p:sldId id="982" r:id="rId24"/>
    <p:sldId id="983" r:id="rId25"/>
    <p:sldId id="984" r:id="rId26"/>
    <p:sldId id="985" r:id="rId27"/>
    <p:sldId id="986" r:id="rId28"/>
    <p:sldId id="987" r:id="rId29"/>
    <p:sldId id="988" r:id="rId30"/>
    <p:sldId id="989" r:id="rId31"/>
    <p:sldId id="990" r:id="rId32"/>
    <p:sldId id="991" r:id="rId33"/>
    <p:sldId id="992" r:id="rId34"/>
    <p:sldId id="993" r:id="rId35"/>
    <p:sldId id="994" r:id="rId36"/>
    <p:sldId id="995" r:id="rId37"/>
    <p:sldId id="996" r:id="rId38"/>
    <p:sldId id="997" r:id="rId39"/>
    <p:sldId id="998" r:id="rId40"/>
    <p:sldId id="999" r:id="rId41"/>
    <p:sldId id="1000" r:id="rId42"/>
    <p:sldId id="1001" r:id="rId43"/>
    <p:sldId id="1002" r:id="rId44"/>
    <p:sldId id="953" r:id="rId45"/>
    <p:sldId id="1003" r:id="rId46"/>
    <p:sldId id="954" r:id="rId47"/>
    <p:sldId id="955" r:id="rId48"/>
    <p:sldId id="1004" r:id="rId49"/>
    <p:sldId id="1005"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25C"/>
    <a:srgbClr val="356AC1"/>
    <a:srgbClr val="99DFEB"/>
    <a:srgbClr val="F2FBFC"/>
    <a:srgbClr val="FF5353"/>
    <a:srgbClr val="5BCCDF"/>
    <a:srgbClr val="DCF4F8"/>
    <a:srgbClr val="ABF559"/>
    <a:srgbClr val="FFFFFF"/>
    <a:srgbClr val="1830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90" autoAdjust="0"/>
    <p:restoredTop sz="85935" autoAdjust="0"/>
  </p:normalViewPr>
  <p:slideViewPr>
    <p:cSldViewPr snapToGrid="0">
      <p:cViewPr>
        <p:scale>
          <a:sx n="106" d="100"/>
          <a:sy n="106" d="100"/>
        </p:scale>
        <p:origin x="1362" y="-72"/>
      </p:cViewPr>
      <p:guideLst/>
    </p:cSldViewPr>
  </p:slideViewPr>
  <p:notesTextViewPr>
    <p:cViewPr>
      <p:scale>
        <a:sx n="1" d="1"/>
        <a:sy n="1" d="1"/>
      </p:scale>
      <p:origin x="0" y="0"/>
    </p:cViewPr>
  </p:notesTextViewPr>
  <p:sorterViewPr>
    <p:cViewPr varScale="1">
      <p:scale>
        <a:sx n="100" d="100"/>
        <a:sy n="100" d="100"/>
      </p:scale>
      <p:origin x="0" y="-27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2984558165613"/>
          <c:y val="0.14300233123574599"/>
          <c:w val="0.60681248793167797"/>
          <c:h val="0.66444901494351305"/>
        </c:manualLayout>
      </c:layout>
      <c:barChart>
        <c:barDir val="col"/>
        <c:grouping val="clustered"/>
        <c:varyColors val="0"/>
        <c:ser>
          <c:idx val="0"/>
          <c:order val="0"/>
          <c:tx>
            <c:strRef>
              <c:f>Sheet1!$B$1</c:f>
              <c:strCache>
                <c:ptCount val="1"/>
                <c:pt idx="0">
                  <c:v>Stopped treatment</c:v>
                </c:pt>
              </c:strCache>
            </c:strRef>
          </c:tx>
          <c:spPr>
            <a:solidFill>
              <a:srgbClr val="255F7F"/>
            </a:solidFill>
          </c:spPr>
          <c:invertIfNegative val="0"/>
          <c:dLbls>
            <c:spPr>
              <a:noFill/>
              <a:ln>
                <a:noFill/>
              </a:ln>
              <a:effectLst/>
            </c:spPr>
            <c:txPr>
              <a:bodyPr wrap="square" lIns="38100" tIns="19050" rIns="38100" bIns="19050" anchor="ctr">
                <a:spAutoFit/>
              </a:bodyPr>
              <a:lstStyle/>
              <a:p>
                <a:pPr>
                  <a:defRPr sz="1600" b="1">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Low risk women (HERDOO2 ≤1)</c:v>
                </c:pt>
                <c:pt idx="1">
                  <c:v>High risk women (HERDOO2 ≥2)</c:v>
                </c:pt>
                <c:pt idx="2">
                  <c:v>Men</c:v>
                </c:pt>
              </c:strCache>
            </c:strRef>
          </c:cat>
          <c:val>
            <c:numRef>
              <c:f>Sheet1!$B$2:$B$4</c:f>
              <c:numCache>
                <c:formatCode>General</c:formatCode>
                <c:ptCount val="3"/>
                <c:pt idx="0">
                  <c:v>3</c:v>
                </c:pt>
                <c:pt idx="1">
                  <c:v>7.4</c:v>
                </c:pt>
                <c:pt idx="2">
                  <c:v>8.4</c:v>
                </c:pt>
              </c:numCache>
            </c:numRef>
          </c:val>
          <c:extLst>
            <c:ext xmlns:c16="http://schemas.microsoft.com/office/drawing/2014/chart" uri="{C3380CC4-5D6E-409C-BE32-E72D297353CC}">
              <c16:uniqueId val="{00000000-FFF5-48BE-92C0-4486F463CCF8}"/>
            </c:ext>
          </c:extLst>
        </c:ser>
        <c:ser>
          <c:idx val="1"/>
          <c:order val="1"/>
          <c:tx>
            <c:strRef>
              <c:f>Sheet1!$C$1</c:f>
              <c:strCache>
                <c:ptCount val="1"/>
                <c:pt idx="0">
                  <c:v>Continued treatment</c:v>
                </c:pt>
              </c:strCache>
            </c:strRef>
          </c:tx>
          <c:spPr>
            <a:solidFill>
              <a:srgbClr val="9BCFE4"/>
            </a:solidFill>
          </c:spPr>
          <c:invertIfNegative val="0"/>
          <c:dLbls>
            <c:spPr>
              <a:noFill/>
              <a:ln>
                <a:noFill/>
              </a:ln>
              <a:effectLst/>
            </c:spPr>
            <c:txPr>
              <a:bodyPr wrap="square" lIns="38100" tIns="19050" rIns="38100" bIns="19050" anchor="ctr">
                <a:spAutoFit/>
              </a:bodyPr>
              <a:lstStyle/>
              <a:p>
                <a:pPr>
                  <a:defRPr sz="1600" b="1">
                    <a:latin typeface="Arial Narrow" panose="020B0606020202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Low risk women (HERDOO2 ≤1)</c:v>
                </c:pt>
                <c:pt idx="1">
                  <c:v>High risk women (HERDOO2 ≥2)</c:v>
                </c:pt>
                <c:pt idx="2">
                  <c:v>Men</c:v>
                </c:pt>
              </c:strCache>
            </c:strRef>
          </c:cat>
          <c:val>
            <c:numRef>
              <c:f>Sheet1!$C$2:$C$4</c:f>
              <c:numCache>
                <c:formatCode>General</c:formatCode>
                <c:ptCount val="3"/>
                <c:pt idx="1">
                  <c:v>2.5</c:v>
                </c:pt>
                <c:pt idx="2">
                  <c:v>1.2</c:v>
                </c:pt>
              </c:numCache>
            </c:numRef>
          </c:val>
          <c:extLst>
            <c:ext xmlns:c16="http://schemas.microsoft.com/office/drawing/2014/chart" uri="{C3380CC4-5D6E-409C-BE32-E72D297353CC}">
              <c16:uniqueId val="{00000001-FFF5-48BE-92C0-4486F463CCF8}"/>
            </c:ext>
          </c:extLst>
        </c:ser>
        <c:dLbls>
          <c:showLegendKey val="0"/>
          <c:showVal val="0"/>
          <c:showCatName val="0"/>
          <c:showSerName val="0"/>
          <c:showPercent val="0"/>
          <c:showBubbleSize val="0"/>
        </c:dLbls>
        <c:gapWidth val="150"/>
        <c:axId val="-830592384"/>
        <c:axId val="-830597568"/>
      </c:barChart>
      <c:catAx>
        <c:axId val="-830592384"/>
        <c:scaling>
          <c:orientation val="minMax"/>
        </c:scaling>
        <c:delete val="0"/>
        <c:axPos val="b"/>
        <c:numFmt formatCode="General" sourceLinked="0"/>
        <c:majorTickMark val="out"/>
        <c:minorTickMark val="none"/>
        <c:tickLblPos val="nextTo"/>
        <c:txPr>
          <a:bodyPr/>
          <a:lstStyle/>
          <a:p>
            <a:pPr>
              <a:defRPr sz="1400">
                <a:latin typeface="Arial Narrow" panose="020B0606020202030204" pitchFamily="34" charset="0"/>
              </a:defRPr>
            </a:pPr>
            <a:endParaRPr lang="en-US"/>
          </a:p>
        </c:txPr>
        <c:crossAx val="-830597568"/>
        <c:crosses val="autoZero"/>
        <c:auto val="1"/>
        <c:lblAlgn val="ctr"/>
        <c:lblOffset val="100"/>
        <c:noMultiLvlLbl val="0"/>
      </c:catAx>
      <c:valAx>
        <c:axId val="-830597568"/>
        <c:scaling>
          <c:orientation val="minMax"/>
        </c:scaling>
        <c:delete val="0"/>
        <c:axPos val="l"/>
        <c:title>
          <c:tx>
            <c:rich>
              <a:bodyPr rot="-5400000" vert="horz"/>
              <a:lstStyle/>
              <a:p>
                <a:pPr>
                  <a:defRPr sz="1600">
                    <a:latin typeface="Arial Narrow" panose="020B0606020202030204" pitchFamily="34" charset="0"/>
                  </a:defRPr>
                </a:pPr>
                <a:r>
                  <a:rPr lang="en-CA" sz="1600" noProof="0" dirty="0">
                    <a:latin typeface="Arial Narrow" panose="020B0606020202030204" pitchFamily="34" charset="0"/>
                  </a:rPr>
                  <a:t>Rate of recurrence</a:t>
                </a:r>
                <a:r>
                  <a:rPr lang="en-CA" sz="1600" baseline="0" noProof="0" dirty="0">
                    <a:latin typeface="Arial Narrow" panose="020B0606020202030204" pitchFamily="34" charset="0"/>
                  </a:rPr>
                  <a:t> (%)</a:t>
                </a:r>
                <a:endParaRPr lang="en-CA" sz="1600" noProof="0" dirty="0">
                  <a:latin typeface="Arial Narrow" panose="020B0606020202030204" pitchFamily="34" charset="0"/>
                </a:endParaRPr>
              </a:p>
            </c:rich>
          </c:tx>
          <c:layout>
            <c:manualLayout>
              <c:xMode val="edge"/>
              <c:yMode val="edge"/>
              <c:x val="5.7433505506408529E-2"/>
              <c:y val="0.17031585880208958"/>
            </c:manualLayout>
          </c:layout>
          <c:overlay val="0"/>
        </c:title>
        <c:numFmt formatCode="General" sourceLinked="1"/>
        <c:majorTickMark val="out"/>
        <c:minorTickMark val="none"/>
        <c:tickLblPos val="nextTo"/>
        <c:txPr>
          <a:bodyPr/>
          <a:lstStyle/>
          <a:p>
            <a:pPr>
              <a:defRPr sz="1600">
                <a:latin typeface="Arial Narrow" panose="020B0606020202030204" pitchFamily="34" charset="0"/>
              </a:defRPr>
            </a:pPr>
            <a:endParaRPr lang="en-US"/>
          </a:p>
        </c:txPr>
        <c:crossAx val="-830592384"/>
        <c:crosses val="autoZero"/>
        <c:crossBetween val="between"/>
      </c:valAx>
    </c:plotArea>
    <c:legend>
      <c:legendPos val="t"/>
      <c:layout>
        <c:manualLayout>
          <c:xMode val="edge"/>
          <c:yMode val="edge"/>
          <c:x val="0.18000675518777301"/>
          <c:y val="0"/>
          <c:w val="0.56923879823333101"/>
          <c:h val="0.118287987551603"/>
        </c:manualLayout>
      </c:layout>
      <c:overlay val="0"/>
      <c:txPr>
        <a:bodyPr/>
        <a:lstStyle/>
        <a:p>
          <a:pPr>
            <a:lnSpc>
              <a:spcPct val="85000"/>
            </a:lnSpc>
            <a:defRPr sz="1600">
              <a:latin typeface="Arial Narrow" panose="020B0606020202030204" pitchFamily="34"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4/1/2019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clevelandclinicmeded.com/medicalpubs/diseasemanagement/cardiology/venous-thromboembolis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thrombosiscanada.ca/clinicalguid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thrombosiscanada.ca/clinicalguid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422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96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40" indent="-181240">
              <a:buFont typeface="Arial" panose="020B0604020202020204" pitchFamily="34" charset="0"/>
              <a:buChar char="•"/>
            </a:pPr>
            <a:r>
              <a:rPr lang="fr-CA" sz="1200" dirty="0">
                <a:solidFill>
                  <a:schemeClr val="tx1"/>
                </a:solidFill>
                <a:latin typeface="+mn-lt"/>
              </a:rPr>
              <a:t>Once VTE </a:t>
            </a:r>
            <a:r>
              <a:rPr lang="fr-CA" sz="1200" dirty="0" err="1">
                <a:solidFill>
                  <a:schemeClr val="tx1"/>
                </a:solidFill>
                <a:latin typeface="+mn-lt"/>
              </a:rPr>
              <a:t>is</a:t>
            </a:r>
            <a:r>
              <a:rPr lang="fr-CA" sz="1200" dirty="0">
                <a:solidFill>
                  <a:schemeClr val="tx1"/>
                </a:solidFill>
                <a:latin typeface="+mn-lt"/>
              </a:rPr>
              <a:t> </a:t>
            </a:r>
            <a:r>
              <a:rPr lang="fr-CA" sz="1200" dirty="0" err="1">
                <a:solidFill>
                  <a:schemeClr val="tx1"/>
                </a:solidFill>
                <a:latin typeface="+mn-lt"/>
              </a:rPr>
              <a:t>suspected</a:t>
            </a:r>
            <a:r>
              <a:rPr lang="fr-CA" sz="1200" dirty="0">
                <a:solidFill>
                  <a:schemeClr val="tx1"/>
                </a:solidFill>
                <a:latin typeface="+mn-lt"/>
              </a:rPr>
              <a:t>, anticoagulation </a:t>
            </a:r>
            <a:r>
              <a:rPr lang="fr-CA" sz="1200" dirty="0" err="1">
                <a:solidFill>
                  <a:schemeClr val="tx1"/>
                </a:solidFill>
                <a:latin typeface="+mn-lt"/>
              </a:rPr>
              <a:t>should</a:t>
            </a:r>
            <a:r>
              <a:rPr lang="fr-CA" sz="1200" dirty="0">
                <a:solidFill>
                  <a:schemeClr val="tx1"/>
                </a:solidFill>
                <a:latin typeface="+mn-lt"/>
              </a:rPr>
              <a:t> </a:t>
            </a:r>
            <a:r>
              <a:rPr lang="fr-CA" sz="1200" dirty="0" err="1">
                <a:solidFill>
                  <a:schemeClr val="tx1"/>
                </a:solidFill>
                <a:latin typeface="+mn-lt"/>
              </a:rPr>
              <a:t>be</a:t>
            </a:r>
            <a:r>
              <a:rPr lang="fr-CA" sz="1200" dirty="0">
                <a:solidFill>
                  <a:schemeClr val="tx1"/>
                </a:solidFill>
                <a:latin typeface="+mn-lt"/>
              </a:rPr>
              <a:t> </a:t>
            </a:r>
            <a:r>
              <a:rPr lang="fr-CA" sz="1200" dirty="0" err="1">
                <a:solidFill>
                  <a:schemeClr val="tx1"/>
                </a:solidFill>
                <a:latin typeface="+mn-lt"/>
              </a:rPr>
              <a:t>started</a:t>
            </a:r>
            <a:r>
              <a:rPr lang="fr-CA" sz="1200" dirty="0">
                <a:solidFill>
                  <a:schemeClr val="tx1"/>
                </a:solidFill>
                <a:latin typeface="+mn-lt"/>
              </a:rPr>
              <a:t> </a:t>
            </a:r>
            <a:r>
              <a:rPr lang="fr-CA" sz="1200" dirty="0" err="1">
                <a:solidFill>
                  <a:schemeClr val="tx1"/>
                </a:solidFill>
                <a:latin typeface="+mn-lt"/>
              </a:rPr>
              <a:t>immediately</a:t>
            </a:r>
            <a:r>
              <a:rPr lang="fr-CA" sz="1200" dirty="0">
                <a:solidFill>
                  <a:schemeClr val="tx1"/>
                </a:solidFill>
                <a:latin typeface="+mn-lt"/>
              </a:rPr>
              <a:t> (i.e. </a:t>
            </a:r>
            <a:r>
              <a:rPr lang="fr-CA" sz="1200" dirty="0" err="1">
                <a:solidFill>
                  <a:schemeClr val="tx1"/>
                </a:solidFill>
                <a:latin typeface="+mn-lt"/>
              </a:rPr>
              <a:t>before</a:t>
            </a:r>
            <a:r>
              <a:rPr lang="fr-CA" sz="1200" dirty="0">
                <a:solidFill>
                  <a:schemeClr val="tx1"/>
                </a:solidFill>
                <a:latin typeface="+mn-lt"/>
              </a:rPr>
              <a:t> diagnostic test </a:t>
            </a:r>
            <a:r>
              <a:rPr lang="fr-CA" sz="1200" dirty="0" err="1">
                <a:solidFill>
                  <a:schemeClr val="tx1"/>
                </a:solidFill>
                <a:latin typeface="+mn-lt"/>
              </a:rPr>
              <a:t>results</a:t>
            </a:r>
            <a:r>
              <a:rPr lang="fr-CA" sz="1200" dirty="0">
                <a:solidFill>
                  <a:schemeClr val="tx1"/>
                </a:solidFill>
                <a:latin typeface="+mn-lt"/>
              </a:rPr>
              <a:t> are </a:t>
            </a:r>
            <a:r>
              <a:rPr lang="fr-CA" sz="1200" dirty="0" err="1">
                <a:solidFill>
                  <a:schemeClr val="tx1"/>
                </a:solidFill>
                <a:latin typeface="+mn-lt"/>
              </a:rPr>
              <a:t>available</a:t>
            </a:r>
            <a:r>
              <a:rPr lang="fr-CA" sz="1200" dirty="0">
                <a:solidFill>
                  <a:schemeClr val="tx1"/>
                </a:solidFill>
                <a:latin typeface="+mn-lt"/>
              </a:rPr>
              <a:t>) </a:t>
            </a:r>
            <a:r>
              <a:rPr lang="fr-CA" sz="1200" dirty="0" err="1">
                <a:solidFill>
                  <a:schemeClr val="tx1"/>
                </a:solidFill>
                <a:latin typeface="+mn-lt"/>
              </a:rPr>
              <a:t>unless</a:t>
            </a:r>
            <a:r>
              <a:rPr lang="fr-CA" sz="1200" dirty="0">
                <a:solidFill>
                  <a:schemeClr val="tx1"/>
                </a:solidFill>
                <a:latin typeface="+mn-lt"/>
              </a:rPr>
              <a:t> </a:t>
            </a:r>
            <a:r>
              <a:rPr lang="fr-CA" sz="1200" dirty="0" err="1">
                <a:solidFill>
                  <a:schemeClr val="tx1"/>
                </a:solidFill>
                <a:latin typeface="+mn-lt"/>
              </a:rPr>
              <a:t>there</a:t>
            </a:r>
            <a:r>
              <a:rPr lang="fr-CA" sz="1200" dirty="0">
                <a:solidFill>
                  <a:schemeClr val="tx1"/>
                </a:solidFill>
                <a:latin typeface="+mn-lt"/>
              </a:rPr>
              <a:t> are </a:t>
            </a:r>
            <a:r>
              <a:rPr lang="fr-CA" sz="1200" dirty="0" err="1">
                <a:solidFill>
                  <a:schemeClr val="tx1"/>
                </a:solidFill>
                <a:latin typeface="+mn-lt"/>
              </a:rPr>
              <a:t>contraindications</a:t>
            </a:r>
            <a:r>
              <a:rPr lang="fr-CA" sz="1200" dirty="0">
                <a:solidFill>
                  <a:schemeClr val="tx1"/>
                </a:solidFill>
                <a:latin typeface="+mn-lt"/>
              </a:rPr>
              <a:t> to </a:t>
            </a:r>
            <a:r>
              <a:rPr lang="fr-CA" sz="1200" dirty="0" err="1">
                <a:solidFill>
                  <a:schemeClr val="tx1"/>
                </a:solidFill>
                <a:latin typeface="+mn-lt"/>
              </a:rPr>
              <a:t>treatment</a:t>
            </a:r>
            <a:r>
              <a:rPr lang="fr-CA" sz="1200" dirty="0">
                <a:solidFill>
                  <a:schemeClr val="tx1"/>
                </a:solidFill>
                <a:latin typeface="+mn-lt"/>
              </a:rPr>
              <a:t>.</a:t>
            </a:r>
          </a:p>
          <a:p>
            <a:pPr marL="181240" indent="-181240">
              <a:buFont typeface="Arial" panose="020B0604020202020204" pitchFamily="34" charset="0"/>
              <a:buChar char="•"/>
            </a:pPr>
            <a:r>
              <a:rPr lang="fr-CA" sz="1200" dirty="0">
                <a:solidFill>
                  <a:schemeClr val="tx1"/>
                </a:solidFill>
                <a:latin typeface="+mn-lt"/>
              </a:rPr>
              <a:t>This </a:t>
            </a:r>
            <a:r>
              <a:rPr lang="fr-CA" sz="1200" dirty="0" err="1">
                <a:solidFill>
                  <a:schemeClr val="tx1"/>
                </a:solidFill>
                <a:latin typeface="+mn-lt"/>
              </a:rPr>
              <a:t>is</a:t>
            </a:r>
            <a:r>
              <a:rPr lang="fr-CA" sz="1200" dirty="0">
                <a:solidFill>
                  <a:schemeClr val="tx1"/>
                </a:solidFill>
                <a:latin typeface="+mn-lt"/>
              </a:rPr>
              <a:t> </a:t>
            </a:r>
            <a:r>
              <a:rPr lang="fr-CA" sz="1200" dirty="0" err="1">
                <a:solidFill>
                  <a:schemeClr val="tx1"/>
                </a:solidFill>
                <a:latin typeface="+mn-lt"/>
              </a:rPr>
              <a:t>because</a:t>
            </a:r>
            <a:r>
              <a:rPr lang="fr-CA" sz="1200" dirty="0">
                <a:solidFill>
                  <a:schemeClr val="tx1"/>
                </a:solidFill>
                <a:latin typeface="+mn-lt"/>
              </a:rPr>
              <a:t> of the high </a:t>
            </a:r>
            <a:r>
              <a:rPr lang="fr-CA" sz="1200" dirty="0" err="1">
                <a:solidFill>
                  <a:schemeClr val="tx1"/>
                </a:solidFill>
                <a:latin typeface="+mn-lt"/>
              </a:rPr>
              <a:t>risk</a:t>
            </a:r>
            <a:r>
              <a:rPr lang="fr-CA" sz="1200" dirty="0">
                <a:solidFill>
                  <a:schemeClr val="tx1"/>
                </a:solidFill>
                <a:latin typeface="+mn-lt"/>
              </a:rPr>
              <a:t> of </a:t>
            </a:r>
            <a:r>
              <a:rPr lang="fr-CA" sz="1200" dirty="0" err="1">
                <a:solidFill>
                  <a:schemeClr val="tx1"/>
                </a:solidFill>
                <a:latin typeface="+mn-lt"/>
              </a:rPr>
              <a:t>pulmonary</a:t>
            </a:r>
            <a:r>
              <a:rPr lang="fr-CA" sz="1200" dirty="0">
                <a:solidFill>
                  <a:schemeClr val="tx1"/>
                </a:solidFill>
                <a:latin typeface="+mn-lt"/>
              </a:rPr>
              <a:t> </a:t>
            </a:r>
            <a:r>
              <a:rPr lang="fr-CA" sz="1200" dirty="0" err="1">
                <a:solidFill>
                  <a:schemeClr val="tx1"/>
                </a:solidFill>
                <a:latin typeface="+mn-lt"/>
              </a:rPr>
              <a:t>embolism</a:t>
            </a:r>
            <a:r>
              <a:rPr lang="fr-CA" sz="1200" dirty="0">
                <a:solidFill>
                  <a:schemeClr val="tx1"/>
                </a:solidFill>
                <a:latin typeface="+mn-lt"/>
              </a:rPr>
              <a:t> if proximal DVT </a:t>
            </a:r>
            <a:r>
              <a:rPr lang="fr-CA" sz="1200" dirty="0" err="1">
                <a:solidFill>
                  <a:schemeClr val="tx1"/>
                </a:solidFill>
                <a:latin typeface="+mn-lt"/>
              </a:rPr>
              <a:t>is</a:t>
            </a:r>
            <a:r>
              <a:rPr lang="fr-CA" sz="1200" dirty="0">
                <a:solidFill>
                  <a:schemeClr val="tx1"/>
                </a:solidFill>
                <a:latin typeface="+mn-lt"/>
              </a:rPr>
              <a:t> </a:t>
            </a:r>
            <a:r>
              <a:rPr lang="fr-CA" sz="1200" dirty="0" err="1">
                <a:solidFill>
                  <a:schemeClr val="tx1"/>
                </a:solidFill>
                <a:latin typeface="+mn-lt"/>
              </a:rPr>
              <a:t>left</a:t>
            </a:r>
            <a:r>
              <a:rPr lang="fr-CA" sz="1200" dirty="0">
                <a:solidFill>
                  <a:schemeClr val="tx1"/>
                </a:solidFill>
                <a:latin typeface="+mn-lt"/>
              </a:rPr>
              <a:t> </a:t>
            </a:r>
            <a:r>
              <a:rPr lang="fr-CA" sz="1200" dirty="0" err="1">
                <a:solidFill>
                  <a:schemeClr val="tx1"/>
                </a:solidFill>
                <a:latin typeface="+mn-lt"/>
              </a:rPr>
              <a:t>untreated</a:t>
            </a:r>
            <a:r>
              <a:rPr lang="fr-CA" sz="1200" dirty="0">
                <a:solidFill>
                  <a:schemeClr val="tx1"/>
                </a:solidFill>
                <a:latin typeface="+mn-lt"/>
              </a:rPr>
              <a:t> (50%); PE </a:t>
            </a:r>
            <a:r>
              <a:rPr lang="fr-CA" sz="1200" dirty="0" err="1">
                <a:solidFill>
                  <a:schemeClr val="tx1"/>
                </a:solidFill>
                <a:latin typeface="+mn-lt"/>
              </a:rPr>
              <a:t>occurs</a:t>
            </a:r>
            <a:r>
              <a:rPr lang="fr-CA" sz="1200" dirty="0">
                <a:solidFill>
                  <a:schemeClr val="tx1"/>
                </a:solidFill>
                <a:latin typeface="+mn-lt"/>
              </a:rPr>
              <a:t> in 6-10% of patients </a:t>
            </a:r>
            <a:r>
              <a:rPr lang="fr-CA" sz="1200" dirty="0" err="1">
                <a:solidFill>
                  <a:schemeClr val="tx1"/>
                </a:solidFill>
                <a:latin typeface="+mn-lt"/>
              </a:rPr>
              <a:t>after</a:t>
            </a:r>
            <a:r>
              <a:rPr lang="fr-CA" sz="1200" dirty="0">
                <a:solidFill>
                  <a:schemeClr val="tx1"/>
                </a:solidFill>
                <a:latin typeface="+mn-lt"/>
              </a:rPr>
              <a:t> a DVT in the </a:t>
            </a:r>
            <a:r>
              <a:rPr lang="fr-CA" sz="1200" dirty="0" err="1">
                <a:solidFill>
                  <a:schemeClr val="tx1"/>
                </a:solidFill>
                <a:latin typeface="+mn-lt"/>
              </a:rPr>
              <a:t>upper</a:t>
            </a:r>
            <a:r>
              <a:rPr lang="fr-CA" sz="1200" dirty="0">
                <a:solidFill>
                  <a:schemeClr val="tx1"/>
                </a:solidFill>
                <a:latin typeface="+mn-lt"/>
              </a:rPr>
              <a:t> </a:t>
            </a:r>
            <a:r>
              <a:rPr lang="fr-CA" sz="1200" dirty="0" err="1">
                <a:solidFill>
                  <a:schemeClr val="tx1"/>
                </a:solidFill>
                <a:latin typeface="+mn-lt"/>
              </a:rPr>
              <a:t>extremities</a:t>
            </a:r>
            <a:r>
              <a:rPr lang="fr-CA" sz="1200" dirty="0">
                <a:solidFill>
                  <a:schemeClr val="tx1"/>
                </a:solidFill>
                <a:latin typeface="+mn-lt"/>
              </a:rPr>
              <a:t> and 15-32% </a:t>
            </a:r>
            <a:r>
              <a:rPr lang="fr-CA" sz="1200" dirty="0" err="1">
                <a:solidFill>
                  <a:schemeClr val="tx1"/>
                </a:solidFill>
                <a:latin typeface="+mn-lt"/>
              </a:rPr>
              <a:t>following</a:t>
            </a:r>
            <a:r>
              <a:rPr lang="fr-CA" sz="1200" dirty="0">
                <a:solidFill>
                  <a:schemeClr val="tx1"/>
                </a:solidFill>
                <a:latin typeface="+mn-lt"/>
              </a:rPr>
              <a:t> a DVT in the </a:t>
            </a:r>
            <a:r>
              <a:rPr lang="fr-CA" sz="1200" dirty="0" err="1">
                <a:solidFill>
                  <a:schemeClr val="tx1"/>
                </a:solidFill>
                <a:latin typeface="+mn-lt"/>
              </a:rPr>
              <a:t>lower</a:t>
            </a:r>
            <a:r>
              <a:rPr lang="fr-CA" sz="1200" dirty="0">
                <a:solidFill>
                  <a:schemeClr val="tx1"/>
                </a:solidFill>
                <a:latin typeface="+mn-lt"/>
              </a:rPr>
              <a:t> </a:t>
            </a:r>
            <a:r>
              <a:rPr lang="fr-CA" sz="1200" dirty="0" err="1">
                <a:solidFill>
                  <a:schemeClr val="tx1"/>
                </a:solidFill>
                <a:latin typeface="+mn-lt"/>
              </a:rPr>
              <a:t>extremities</a:t>
            </a:r>
            <a:r>
              <a:rPr lang="fr-CA" sz="1200" dirty="0">
                <a:solidFill>
                  <a:schemeClr val="tx1"/>
                </a:solidFill>
                <a:latin typeface="+mn-lt"/>
              </a:rPr>
              <a:t>.</a:t>
            </a:r>
          </a:p>
          <a:p>
            <a:pPr marL="181240" indent="-181240">
              <a:buFont typeface="Arial" panose="020B0604020202020204" pitchFamily="34" charset="0"/>
              <a:buChar char="•"/>
            </a:pPr>
            <a:r>
              <a:rPr lang="fr-CA" sz="1200" dirty="0">
                <a:solidFill>
                  <a:schemeClr val="tx1"/>
                </a:solidFill>
                <a:latin typeface="+mn-lt"/>
              </a:rPr>
              <a:t>PE can </a:t>
            </a:r>
            <a:r>
              <a:rPr lang="fr-CA" sz="1200" dirty="0" err="1">
                <a:solidFill>
                  <a:schemeClr val="tx1"/>
                </a:solidFill>
                <a:latin typeface="+mn-lt"/>
              </a:rPr>
              <a:t>be</a:t>
            </a:r>
            <a:r>
              <a:rPr lang="fr-CA" sz="1200" dirty="0">
                <a:solidFill>
                  <a:schemeClr val="tx1"/>
                </a:solidFill>
                <a:latin typeface="+mn-lt"/>
              </a:rPr>
              <a:t> fatal, </a:t>
            </a:r>
            <a:r>
              <a:rPr lang="fr-CA" sz="1200" dirty="0" err="1">
                <a:solidFill>
                  <a:schemeClr val="tx1"/>
                </a:solidFill>
                <a:latin typeface="+mn-lt"/>
              </a:rPr>
              <a:t>particularly</a:t>
            </a:r>
            <a:r>
              <a:rPr lang="fr-CA" sz="1200" dirty="0">
                <a:solidFill>
                  <a:schemeClr val="tx1"/>
                </a:solidFill>
                <a:latin typeface="+mn-lt"/>
              </a:rPr>
              <a:t> if not </a:t>
            </a:r>
            <a:r>
              <a:rPr lang="fr-CA" sz="1200" dirty="0" err="1">
                <a:solidFill>
                  <a:schemeClr val="tx1"/>
                </a:solidFill>
                <a:latin typeface="+mn-lt"/>
              </a:rPr>
              <a:t>treated</a:t>
            </a:r>
            <a:r>
              <a:rPr lang="fr-CA" sz="1200" dirty="0">
                <a:solidFill>
                  <a:schemeClr val="tx1"/>
                </a:solidFill>
                <a:latin typeface="+mn-lt"/>
              </a:rPr>
              <a:t>. Most patients </a:t>
            </a:r>
            <a:r>
              <a:rPr lang="fr-CA" sz="1200" dirty="0" err="1">
                <a:solidFill>
                  <a:schemeClr val="tx1"/>
                </a:solidFill>
                <a:latin typeface="+mn-lt"/>
              </a:rPr>
              <a:t>with</a:t>
            </a:r>
            <a:r>
              <a:rPr lang="fr-CA" sz="1200" dirty="0">
                <a:solidFill>
                  <a:schemeClr val="tx1"/>
                </a:solidFill>
                <a:latin typeface="+mn-lt"/>
              </a:rPr>
              <a:t> PE </a:t>
            </a:r>
            <a:r>
              <a:rPr lang="fr-CA" sz="1200" dirty="0" err="1">
                <a:solidFill>
                  <a:schemeClr val="tx1"/>
                </a:solidFill>
                <a:latin typeface="+mn-lt"/>
              </a:rPr>
              <a:t>who</a:t>
            </a:r>
            <a:r>
              <a:rPr lang="fr-CA" sz="1200" dirty="0">
                <a:solidFill>
                  <a:schemeClr val="tx1"/>
                </a:solidFill>
                <a:latin typeface="+mn-lt"/>
              </a:rPr>
              <a:t> die do </a:t>
            </a:r>
            <a:r>
              <a:rPr lang="fr-CA" sz="1200" dirty="0" err="1">
                <a:solidFill>
                  <a:schemeClr val="tx1"/>
                </a:solidFill>
                <a:latin typeface="+mn-lt"/>
              </a:rPr>
              <a:t>so</a:t>
            </a:r>
            <a:r>
              <a:rPr lang="fr-CA" sz="1200" dirty="0">
                <a:solidFill>
                  <a:schemeClr val="tx1"/>
                </a:solidFill>
                <a:latin typeface="+mn-lt"/>
              </a:rPr>
              <a:t> </a:t>
            </a:r>
            <a:r>
              <a:rPr lang="fr-CA" sz="1200" dirty="0" err="1">
                <a:solidFill>
                  <a:schemeClr val="tx1"/>
                </a:solidFill>
                <a:latin typeface="+mn-lt"/>
              </a:rPr>
              <a:t>because</a:t>
            </a:r>
            <a:r>
              <a:rPr lang="fr-CA" sz="1200" dirty="0">
                <a:solidFill>
                  <a:schemeClr val="tx1"/>
                </a:solidFill>
                <a:latin typeface="+mn-lt"/>
              </a:rPr>
              <a:t> of a </a:t>
            </a:r>
            <a:r>
              <a:rPr lang="fr-CA" sz="1200" dirty="0" err="1">
                <a:solidFill>
                  <a:schemeClr val="tx1"/>
                </a:solidFill>
                <a:latin typeface="+mn-lt"/>
              </a:rPr>
              <a:t>failure</a:t>
            </a:r>
            <a:r>
              <a:rPr lang="fr-CA" sz="1200" dirty="0">
                <a:solidFill>
                  <a:schemeClr val="tx1"/>
                </a:solidFill>
                <a:latin typeface="+mn-lt"/>
              </a:rPr>
              <a:t> of </a:t>
            </a:r>
            <a:r>
              <a:rPr lang="fr-CA" sz="1200" dirty="0" err="1">
                <a:solidFill>
                  <a:schemeClr val="tx1"/>
                </a:solidFill>
                <a:latin typeface="+mn-lt"/>
              </a:rPr>
              <a:t>diagnosis</a:t>
            </a:r>
            <a:r>
              <a:rPr lang="fr-CA" sz="1200" dirty="0">
                <a:solidFill>
                  <a:schemeClr val="tx1"/>
                </a:solidFill>
                <a:latin typeface="+mn-lt"/>
              </a:rPr>
              <a:t>, not </a:t>
            </a:r>
            <a:r>
              <a:rPr lang="fr-CA" sz="1200" dirty="0" err="1">
                <a:solidFill>
                  <a:schemeClr val="tx1"/>
                </a:solidFill>
                <a:latin typeface="+mn-lt"/>
              </a:rPr>
              <a:t>because</a:t>
            </a:r>
            <a:r>
              <a:rPr lang="fr-CA" sz="1200" dirty="0">
                <a:solidFill>
                  <a:schemeClr val="tx1"/>
                </a:solidFill>
                <a:latin typeface="+mn-lt"/>
              </a:rPr>
              <a:t> of </a:t>
            </a:r>
            <a:r>
              <a:rPr lang="fr-CA" sz="1200" dirty="0" err="1">
                <a:solidFill>
                  <a:schemeClr val="tx1"/>
                </a:solidFill>
                <a:latin typeface="+mn-lt"/>
              </a:rPr>
              <a:t>inadequate</a:t>
            </a:r>
            <a:r>
              <a:rPr lang="fr-CA" sz="1200" dirty="0">
                <a:solidFill>
                  <a:schemeClr val="tx1"/>
                </a:solidFill>
                <a:latin typeface="+mn-lt"/>
              </a:rPr>
              <a:t> </a:t>
            </a:r>
            <a:r>
              <a:rPr lang="fr-CA" sz="1200" dirty="0" err="1">
                <a:solidFill>
                  <a:schemeClr val="tx1"/>
                </a:solidFill>
                <a:latin typeface="+mn-lt"/>
              </a:rPr>
              <a:t>therapy</a:t>
            </a:r>
            <a:r>
              <a:rPr lang="fr-CA" sz="1200" dirty="0">
                <a:solidFill>
                  <a:schemeClr val="tx1"/>
                </a:solidFill>
                <a:latin typeface="+mn-lt"/>
              </a:rPr>
              <a:t>. Indeed, </a:t>
            </a:r>
            <a:r>
              <a:rPr lang="fr-CA" sz="1200" dirty="0" err="1">
                <a:solidFill>
                  <a:schemeClr val="tx1"/>
                </a:solidFill>
                <a:latin typeface="+mn-lt"/>
              </a:rPr>
              <a:t>treatment</a:t>
            </a:r>
            <a:r>
              <a:rPr lang="fr-CA" sz="1200" dirty="0">
                <a:solidFill>
                  <a:schemeClr val="tx1"/>
                </a:solidFill>
                <a:latin typeface="+mn-lt"/>
              </a:rPr>
              <a:t> </a:t>
            </a:r>
            <a:r>
              <a:rPr lang="fr-CA" sz="1200" dirty="0" err="1">
                <a:solidFill>
                  <a:schemeClr val="tx1"/>
                </a:solidFill>
                <a:latin typeface="+mn-lt"/>
              </a:rPr>
              <a:t>reduces</a:t>
            </a:r>
            <a:r>
              <a:rPr lang="fr-CA" sz="1200" dirty="0">
                <a:solidFill>
                  <a:schemeClr val="tx1"/>
                </a:solidFill>
                <a:latin typeface="+mn-lt"/>
              </a:rPr>
              <a:t> the </a:t>
            </a:r>
            <a:r>
              <a:rPr lang="fr-CA" sz="1200" dirty="0" err="1">
                <a:solidFill>
                  <a:schemeClr val="tx1"/>
                </a:solidFill>
                <a:latin typeface="+mn-lt"/>
              </a:rPr>
              <a:t>risk</a:t>
            </a:r>
            <a:r>
              <a:rPr lang="fr-CA" sz="1200" dirty="0">
                <a:solidFill>
                  <a:schemeClr val="tx1"/>
                </a:solidFill>
                <a:latin typeface="+mn-lt"/>
              </a:rPr>
              <a:t> of </a:t>
            </a:r>
            <a:r>
              <a:rPr lang="fr-CA" sz="1200" dirty="0" err="1">
                <a:solidFill>
                  <a:schemeClr val="tx1"/>
                </a:solidFill>
                <a:latin typeface="+mn-lt"/>
              </a:rPr>
              <a:t>mortality</a:t>
            </a:r>
            <a:r>
              <a:rPr lang="fr-CA" sz="1200" dirty="0">
                <a:solidFill>
                  <a:schemeClr val="tx1"/>
                </a:solidFill>
                <a:latin typeface="+mn-lt"/>
              </a:rPr>
              <a:t> in patients </a:t>
            </a:r>
            <a:r>
              <a:rPr lang="fr-CA" sz="1200" dirty="0" err="1">
                <a:solidFill>
                  <a:schemeClr val="tx1"/>
                </a:solidFill>
                <a:latin typeface="+mn-lt"/>
              </a:rPr>
              <a:t>with</a:t>
            </a:r>
            <a:r>
              <a:rPr lang="fr-CA" sz="1200" dirty="0">
                <a:solidFill>
                  <a:schemeClr val="tx1"/>
                </a:solidFill>
                <a:latin typeface="+mn-lt"/>
              </a:rPr>
              <a:t> PE </a:t>
            </a:r>
            <a:r>
              <a:rPr lang="fr-CA" sz="1200" dirty="0" err="1">
                <a:solidFill>
                  <a:schemeClr val="tx1"/>
                </a:solidFill>
                <a:latin typeface="+mn-lt"/>
              </a:rPr>
              <a:t>from</a:t>
            </a:r>
            <a:r>
              <a:rPr lang="fr-CA" sz="1200" dirty="0">
                <a:solidFill>
                  <a:schemeClr val="tx1"/>
                </a:solidFill>
                <a:latin typeface="+mn-lt"/>
              </a:rPr>
              <a:t> 30% to 2-8%.</a:t>
            </a:r>
          </a:p>
          <a:p>
            <a:pPr marL="181240" indent="-181240">
              <a:buFont typeface="Arial" panose="020B0604020202020204" pitchFamily="34" charset="0"/>
              <a:buChar char="•"/>
            </a:pPr>
            <a:r>
              <a:rPr lang="fr-CA" sz="1200" dirty="0" err="1">
                <a:solidFill>
                  <a:schemeClr val="tx1"/>
                </a:solidFill>
                <a:latin typeface="+mn-lt"/>
              </a:rPr>
              <a:t>Other</a:t>
            </a:r>
            <a:r>
              <a:rPr lang="fr-CA" sz="1200" dirty="0">
                <a:solidFill>
                  <a:schemeClr val="tx1"/>
                </a:solidFill>
                <a:latin typeface="+mn-lt"/>
              </a:rPr>
              <a:t> complications </a:t>
            </a:r>
            <a:r>
              <a:rPr lang="fr-CA" sz="1200" dirty="0" err="1">
                <a:solidFill>
                  <a:schemeClr val="tx1"/>
                </a:solidFill>
                <a:latin typeface="+mn-lt"/>
              </a:rPr>
              <a:t>include</a:t>
            </a:r>
            <a:r>
              <a:rPr lang="fr-CA" sz="1200" dirty="0">
                <a:solidFill>
                  <a:schemeClr val="tx1"/>
                </a:solidFill>
                <a:latin typeface="+mn-lt"/>
              </a:rPr>
              <a:t> post-</a:t>
            </a:r>
            <a:r>
              <a:rPr lang="fr-CA" sz="1200" dirty="0" err="1">
                <a:solidFill>
                  <a:schemeClr val="tx1"/>
                </a:solidFill>
                <a:latin typeface="+mn-lt"/>
              </a:rPr>
              <a:t>thrombotic</a:t>
            </a:r>
            <a:r>
              <a:rPr lang="fr-CA" sz="1200" dirty="0">
                <a:solidFill>
                  <a:schemeClr val="tx1"/>
                </a:solidFill>
                <a:latin typeface="+mn-lt"/>
              </a:rPr>
              <a:t> syndrome (PTS) and </a:t>
            </a:r>
            <a:r>
              <a:rPr lang="fr-CA" sz="1200" dirty="0" err="1">
                <a:solidFill>
                  <a:schemeClr val="tx1"/>
                </a:solidFill>
                <a:latin typeface="+mn-lt"/>
              </a:rPr>
              <a:t>chronic</a:t>
            </a:r>
            <a:r>
              <a:rPr lang="fr-CA" sz="1200" dirty="0">
                <a:solidFill>
                  <a:schemeClr val="tx1"/>
                </a:solidFill>
                <a:latin typeface="+mn-lt"/>
              </a:rPr>
              <a:t> </a:t>
            </a:r>
            <a:r>
              <a:rPr lang="fr-CA" sz="1200" dirty="0" err="1">
                <a:solidFill>
                  <a:schemeClr val="tx1"/>
                </a:solidFill>
                <a:latin typeface="+mn-lt"/>
              </a:rPr>
              <a:t>thromboembolic</a:t>
            </a:r>
            <a:r>
              <a:rPr lang="fr-CA" sz="1200" dirty="0">
                <a:solidFill>
                  <a:schemeClr val="tx1"/>
                </a:solidFill>
                <a:latin typeface="+mn-lt"/>
              </a:rPr>
              <a:t> </a:t>
            </a:r>
            <a:r>
              <a:rPr lang="fr-CA" sz="1200" dirty="0" err="1">
                <a:solidFill>
                  <a:schemeClr val="tx1"/>
                </a:solidFill>
                <a:latin typeface="+mn-lt"/>
              </a:rPr>
              <a:t>pulmonary</a:t>
            </a:r>
            <a:r>
              <a:rPr lang="fr-CA" sz="1200" dirty="0">
                <a:solidFill>
                  <a:schemeClr val="tx1"/>
                </a:solidFill>
                <a:latin typeface="+mn-lt"/>
              </a:rPr>
              <a:t> hypertension (CTPH).</a:t>
            </a:r>
          </a:p>
          <a:p>
            <a:endParaRPr lang="fr-CA" sz="1200" dirty="0">
              <a:solidFill>
                <a:schemeClr val="tx1"/>
              </a:solidFill>
              <a:latin typeface="+mn-lt"/>
            </a:endParaRPr>
          </a:p>
          <a:p>
            <a:r>
              <a:rPr lang="fr-CA" sz="1200" b="1" dirty="0" err="1">
                <a:solidFill>
                  <a:schemeClr val="tx1"/>
                </a:solidFill>
                <a:latin typeface="+mn-lt"/>
              </a:rPr>
              <a:t>References</a:t>
            </a:r>
            <a:r>
              <a:rPr lang="fr-CA" sz="1200" b="1" dirty="0">
                <a:solidFill>
                  <a:schemeClr val="tx1"/>
                </a:solidFill>
                <a:latin typeface="+mn-lt"/>
              </a:rPr>
              <a:t>:</a:t>
            </a:r>
          </a:p>
          <a:p>
            <a:pPr marL="181240" indent="-181240">
              <a:buFont typeface="Arial" panose="020B0604020202020204" pitchFamily="34" charset="0"/>
              <a:buChar char="•"/>
            </a:pPr>
            <a:r>
              <a:rPr lang="en-CA" sz="1200" dirty="0">
                <a:solidFill>
                  <a:schemeClr val="tx1"/>
                </a:solidFill>
                <a:latin typeface="+mn-lt"/>
              </a:rPr>
              <a:t>Ozaki A, Bartholomew JR</a:t>
            </a:r>
            <a:r>
              <a:rPr lang="en-CA" sz="1200" i="1" dirty="0">
                <a:solidFill>
                  <a:schemeClr val="tx1"/>
                </a:solidFill>
                <a:latin typeface="+mn-lt"/>
              </a:rPr>
              <a:t>. Venous Thromboembolism (Deep Venous Thrombosis &amp; Pulmonary Embolism</a:t>
            </a:r>
            <a:r>
              <a:rPr lang="en-CA" sz="1200" dirty="0">
                <a:solidFill>
                  <a:schemeClr val="tx1"/>
                </a:solidFill>
                <a:latin typeface="+mn-lt"/>
              </a:rPr>
              <a:t>). Available at: </a:t>
            </a:r>
            <a:r>
              <a:rPr lang="en-CA" sz="1200" dirty="0">
                <a:solidFill>
                  <a:schemeClr val="tx1"/>
                </a:solidFill>
                <a:latin typeface="+mn-lt"/>
                <a:hlinkClick r:id="rId3">
                  <a:extLst>
                    <a:ext uri="{A12FA001-AC4F-418D-AE19-62706E023703}">
                      <ahyp:hlinkClr xmlns:ahyp="http://schemas.microsoft.com/office/drawing/2018/hyperlinkcolor" val="tx"/>
                    </a:ext>
                  </a:extLst>
                </a:hlinkClick>
              </a:rPr>
              <a:t>http://www.clevelandclinicmeded.com/medicalpubs/diseasemanagement/cardiology/venous-thromboembolism/</a:t>
            </a:r>
            <a:r>
              <a:rPr lang="en-CA" sz="1200" dirty="0">
                <a:solidFill>
                  <a:schemeClr val="tx1"/>
                </a:solidFill>
                <a:latin typeface="+mn-lt"/>
              </a:rPr>
              <a:t>.</a:t>
            </a:r>
          </a:p>
          <a:p>
            <a:pPr marL="181240" indent="-181240">
              <a:buFont typeface="Arial" panose="020B0604020202020204" pitchFamily="34" charset="0"/>
              <a:buChar char="•"/>
            </a:pPr>
            <a:r>
              <a:rPr lang="en-CA" sz="1200" dirty="0" err="1">
                <a:solidFill>
                  <a:schemeClr val="tx1"/>
                </a:solidFill>
                <a:latin typeface="+mn-lt"/>
              </a:rPr>
              <a:t>Scarvelis</a:t>
            </a:r>
            <a:r>
              <a:rPr lang="en-CA" sz="1200" dirty="0">
                <a:solidFill>
                  <a:schemeClr val="tx1"/>
                </a:solidFill>
                <a:latin typeface="+mn-lt"/>
              </a:rPr>
              <a:t> D, Well PS</a:t>
            </a:r>
            <a:r>
              <a:rPr lang="en-CA" sz="1200" i="1" dirty="0">
                <a:solidFill>
                  <a:schemeClr val="tx1"/>
                </a:solidFill>
                <a:latin typeface="+mn-lt"/>
              </a:rPr>
              <a:t>. </a:t>
            </a:r>
            <a:r>
              <a:rPr lang="en-CA" sz="1200" dirty="0">
                <a:solidFill>
                  <a:schemeClr val="tx1"/>
                </a:solidFill>
                <a:latin typeface="+mn-lt"/>
              </a:rPr>
              <a:t>Diagnosis and treatment of deep-vein thrombosis. </a:t>
            </a:r>
            <a:r>
              <a:rPr lang="en-CA" sz="1200" i="1" dirty="0">
                <a:solidFill>
                  <a:schemeClr val="tx1"/>
                </a:solidFill>
                <a:latin typeface="+mn-lt"/>
              </a:rPr>
              <a:t>CMAJ </a:t>
            </a:r>
            <a:r>
              <a:rPr lang="en-CA" sz="1200" dirty="0">
                <a:solidFill>
                  <a:schemeClr val="tx1"/>
                </a:solidFill>
                <a:latin typeface="+mn-lt"/>
              </a:rPr>
              <a:t>2006; 175:1087-92.</a:t>
            </a:r>
            <a:endParaRPr lang="en-CA" sz="1200" b="1" dirty="0">
              <a:solidFill>
                <a:schemeClr val="tx1"/>
              </a:solidFill>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88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060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204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CA" sz="1200" b="1" dirty="0">
                <a:solidFill>
                  <a:schemeClr val="tx1"/>
                </a:solidFill>
                <a:latin typeface="+mn-lt"/>
              </a:rPr>
              <a:t>Both 1 and 2 are options </a:t>
            </a:r>
          </a:p>
          <a:p>
            <a:endParaRPr lang="en-CA" sz="1200" b="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Generally </a:t>
            </a:r>
            <a:r>
              <a:rPr lang="en-CA" sz="1200" dirty="0" err="1">
                <a:solidFill>
                  <a:schemeClr val="tx1"/>
                </a:solidFill>
                <a:latin typeface="+mn-lt"/>
              </a:rPr>
              <a:t>sepaking</a:t>
            </a:r>
            <a:r>
              <a:rPr lang="en-CA" sz="1200" dirty="0">
                <a:solidFill>
                  <a:schemeClr val="tx1"/>
                </a:solidFill>
                <a:latin typeface="+mn-lt"/>
              </a:rPr>
              <a:t> the </a:t>
            </a:r>
            <a:r>
              <a:rPr lang="en-CA" sz="1200" dirty="0" err="1">
                <a:solidFill>
                  <a:schemeClr val="tx1"/>
                </a:solidFill>
                <a:latin typeface="+mn-lt"/>
              </a:rPr>
              <a:t>clinican</a:t>
            </a:r>
            <a:r>
              <a:rPr lang="en-CA" sz="1200" dirty="0">
                <a:solidFill>
                  <a:schemeClr val="tx1"/>
                </a:solidFill>
                <a:latin typeface="+mn-lt"/>
              </a:rPr>
              <a:t> will order a leg US to rule out DVT. Depending on the lab, and often radiologist, </a:t>
            </a:r>
            <a:r>
              <a:rPr lang="en-CA" sz="1200" b="1" dirty="0">
                <a:solidFill>
                  <a:schemeClr val="tx1"/>
                </a:solidFill>
                <a:latin typeface="+mn-lt"/>
              </a:rPr>
              <a:t>either a whole leg or proximal D/CUS is </a:t>
            </a:r>
            <a:r>
              <a:rPr lang="en-CA" sz="1200" b="1" dirty="0" err="1">
                <a:solidFill>
                  <a:schemeClr val="tx1"/>
                </a:solidFill>
                <a:latin typeface="+mn-lt"/>
              </a:rPr>
              <a:t>donAbove</a:t>
            </a:r>
            <a:r>
              <a:rPr lang="en-CA" sz="1200" b="1" dirty="0">
                <a:solidFill>
                  <a:schemeClr val="tx1"/>
                </a:solidFill>
                <a:latin typeface="+mn-lt"/>
              </a:rPr>
              <a:t> knee (Proximal). e</a:t>
            </a:r>
            <a:r>
              <a:rPr lang="en-CA" sz="1200" dirty="0">
                <a:solidFill>
                  <a:schemeClr val="tx1"/>
                </a:solidFill>
                <a:latin typeface="+mn-lt"/>
              </a:rPr>
              <a:t>. Generally speaking, </a:t>
            </a:r>
            <a:r>
              <a:rPr lang="en-CA" sz="1200" b="1" dirty="0">
                <a:solidFill>
                  <a:schemeClr val="tx1"/>
                </a:solidFill>
                <a:latin typeface="+mn-lt"/>
              </a:rPr>
              <a:t>below knee D/CUS are not done in isolation</a:t>
            </a:r>
            <a:r>
              <a:rPr lang="en-CA" sz="1200" dirty="0">
                <a:solidFill>
                  <a:schemeClr val="tx1"/>
                </a:solidFill>
                <a:latin typeface="+mn-lt"/>
              </a:rPr>
              <a:t>.   Guidelines recommend proximal US only.</a:t>
            </a:r>
          </a:p>
          <a:p>
            <a:endParaRPr lang="en-CA" sz="1200" b="1" dirty="0">
              <a:solidFill>
                <a:schemeClr val="tx1"/>
              </a:solidFill>
              <a:latin typeface="+mn-lt"/>
            </a:endParaRPr>
          </a:p>
          <a:p>
            <a:endParaRPr lang="en-CA" sz="1200" dirty="0">
              <a:solidFill>
                <a:schemeClr val="tx1"/>
              </a:solidFill>
              <a:latin typeface="+mn-lt"/>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597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CA" sz="1200" dirty="0">
                <a:solidFill>
                  <a:schemeClr val="tx1"/>
                </a:solidFill>
                <a:latin typeface="+mn-lt"/>
              </a:rPr>
              <a:t>It should be made clear that we only need to do d-</a:t>
            </a:r>
            <a:r>
              <a:rPr lang="en-CA" sz="1200" dirty="0" err="1">
                <a:solidFill>
                  <a:schemeClr val="tx1"/>
                </a:solidFill>
                <a:latin typeface="+mn-lt"/>
              </a:rPr>
              <a:t>diimers</a:t>
            </a:r>
            <a:r>
              <a:rPr lang="en-CA" sz="1200" dirty="0">
                <a:solidFill>
                  <a:schemeClr val="tx1"/>
                </a:solidFill>
                <a:latin typeface="+mn-lt"/>
              </a:rPr>
              <a:t> or serial leg ultrasounds if the original ultrasound was a proximal US. Many institutions, particularly in Quebec and rural sites, are doing whole leg ultrasound. If a whole leg US is negative, there is no need to do a </a:t>
            </a:r>
            <a:r>
              <a:rPr lang="en-CA" sz="1200" dirty="0" err="1">
                <a:solidFill>
                  <a:schemeClr val="tx1"/>
                </a:solidFill>
                <a:latin typeface="+mn-lt"/>
              </a:rPr>
              <a:t>ddimer</a:t>
            </a:r>
            <a:r>
              <a:rPr lang="en-CA" sz="1200" dirty="0">
                <a:solidFill>
                  <a:schemeClr val="tx1"/>
                </a:solidFill>
                <a:latin typeface="+mn-lt"/>
              </a:rPr>
              <a:t> or </a:t>
            </a:r>
            <a:r>
              <a:rPr lang="en-CA" sz="1200" dirty="0" err="1">
                <a:solidFill>
                  <a:schemeClr val="tx1"/>
                </a:solidFill>
                <a:latin typeface="+mn-lt"/>
              </a:rPr>
              <a:t>followup</a:t>
            </a:r>
            <a:r>
              <a:rPr lang="en-CA" sz="1200" dirty="0">
                <a:solidFill>
                  <a:schemeClr val="tx1"/>
                </a:solidFill>
                <a:latin typeface="+mn-lt"/>
              </a:rPr>
              <a:t> US as the diagnosis is ruled out.</a:t>
            </a:r>
            <a:endParaRPr lang="en-CA" sz="1200" b="1" dirty="0">
              <a:solidFill>
                <a:schemeClr val="tx1"/>
              </a:solidFill>
              <a:latin typeface="+mn-lt"/>
            </a:endParaRP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168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12798" marR="23036">
              <a:lnSpc>
                <a:spcPct val="101725"/>
              </a:lnSpc>
              <a:spcBef>
                <a:spcPts val="604"/>
              </a:spcBef>
            </a:pPr>
            <a:r>
              <a:rPr lang="en-CA" sz="1200" b="1" dirty="0">
                <a:solidFill>
                  <a:schemeClr val="tx1"/>
                </a:solidFill>
                <a:latin typeface="+mn-lt"/>
                <a:cs typeface="Calibri"/>
              </a:rPr>
              <a:t>D‐Dimer</a:t>
            </a:r>
            <a:endParaRPr lang="en-CA" sz="1200" dirty="0">
              <a:solidFill>
                <a:schemeClr val="tx1"/>
              </a:solidFill>
              <a:latin typeface="+mn-lt"/>
              <a:cs typeface="Calibri"/>
            </a:endParaRPr>
          </a:p>
          <a:p>
            <a:pPr marL="12798" marR="55537">
              <a:lnSpc>
                <a:spcPct val="101725"/>
              </a:lnSpc>
            </a:pPr>
            <a:r>
              <a:rPr lang="en-CA" sz="1200" dirty="0">
                <a:solidFill>
                  <a:schemeClr val="tx1"/>
                </a:solidFill>
                <a:latin typeface="+mn-lt"/>
                <a:cs typeface="Calibri"/>
              </a:rPr>
              <a:t>D‐Dimer is a sensitive but very non‐specific </a:t>
            </a:r>
            <a:r>
              <a:rPr lang="en-CA" sz="1200" spc="-4" dirty="0">
                <a:solidFill>
                  <a:schemeClr val="tx1"/>
                </a:solidFill>
                <a:latin typeface="+mn-lt"/>
                <a:cs typeface="Calibri"/>
              </a:rPr>
              <a:t>m</a:t>
            </a:r>
            <a:r>
              <a:rPr lang="en-CA" sz="1200" spc="4" dirty="0">
                <a:solidFill>
                  <a:schemeClr val="tx1"/>
                </a:solidFill>
                <a:latin typeface="+mn-lt"/>
                <a:cs typeface="Calibri"/>
              </a:rPr>
              <a:t>e</a:t>
            </a:r>
            <a:r>
              <a:rPr lang="en-CA" sz="1200" spc="-4" dirty="0">
                <a:solidFill>
                  <a:schemeClr val="tx1"/>
                </a:solidFill>
                <a:latin typeface="+mn-lt"/>
                <a:cs typeface="Calibri"/>
              </a:rPr>
              <a:t>asu</a:t>
            </a:r>
            <a:r>
              <a:rPr lang="en-CA" sz="1200" dirty="0">
                <a:solidFill>
                  <a:schemeClr val="tx1"/>
                </a:solidFill>
                <a:latin typeface="+mn-lt"/>
                <a:cs typeface="Calibri"/>
              </a:rPr>
              <a:t>re </a:t>
            </a:r>
            <a:r>
              <a:rPr lang="en-CA" sz="1200" spc="-4" dirty="0">
                <a:solidFill>
                  <a:schemeClr val="tx1"/>
                </a:solidFill>
                <a:latin typeface="+mn-lt"/>
                <a:cs typeface="Calibri"/>
              </a:rPr>
              <a:t>o</a:t>
            </a:r>
            <a:r>
              <a:rPr lang="en-CA" sz="1200" dirty="0">
                <a:solidFill>
                  <a:schemeClr val="tx1"/>
                </a:solidFill>
                <a:latin typeface="+mn-lt"/>
                <a:cs typeface="Calibri"/>
              </a:rPr>
              <a:t>f thrombosis.</a:t>
            </a:r>
            <a:r>
              <a:rPr lang="en-CA" sz="1200" spc="-4" dirty="0">
                <a:solidFill>
                  <a:schemeClr val="tx1"/>
                </a:solidFill>
                <a:latin typeface="+mn-lt"/>
                <a:cs typeface="Calibri"/>
              </a:rPr>
              <a:t> </a:t>
            </a:r>
            <a:r>
              <a:rPr lang="en-CA" sz="1200" dirty="0">
                <a:solidFill>
                  <a:schemeClr val="tx1"/>
                </a:solidFill>
                <a:latin typeface="+mn-lt"/>
                <a:cs typeface="Calibri"/>
              </a:rPr>
              <a:t>Although D‐di</a:t>
            </a:r>
            <a:r>
              <a:rPr lang="en-CA" sz="1200" spc="4" dirty="0">
                <a:solidFill>
                  <a:schemeClr val="tx1"/>
                </a:solidFill>
                <a:latin typeface="+mn-lt"/>
                <a:cs typeface="Calibri"/>
              </a:rPr>
              <a:t>me</a:t>
            </a:r>
            <a:r>
              <a:rPr lang="en-CA" sz="1200" dirty="0">
                <a:solidFill>
                  <a:schemeClr val="tx1"/>
                </a:solidFill>
                <a:latin typeface="+mn-lt"/>
                <a:cs typeface="Calibri"/>
              </a:rPr>
              <a:t>r is eleva</a:t>
            </a:r>
            <a:r>
              <a:rPr lang="en-CA" sz="1200" spc="-4" dirty="0">
                <a:solidFill>
                  <a:schemeClr val="tx1"/>
                </a:solidFill>
                <a:latin typeface="+mn-lt"/>
                <a:cs typeface="Calibri"/>
              </a:rPr>
              <a:t>t</a:t>
            </a:r>
            <a:r>
              <a:rPr lang="en-CA" sz="1200" dirty="0">
                <a:solidFill>
                  <a:schemeClr val="tx1"/>
                </a:solidFill>
                <a:latin typeface="+mn-lt"/>
                <a:cs typeface="Calibri"/>
              </a:rPr>
              <a:t>ed in patients with DVT, it</a:t>
            </a:r>
            <a:r>
              <a:rPr lang="en-CA" sz="1200" spc="4" dirty="0">
                <a:solidFill>
                  <a:schemeClr val="tx1"/>
                </a:solidFill>
                <a:latin typeface="+mn-lt"/>
                <a:cs typeface="Calibri"/>
              </a:rPr>
              <a:t> </a:t>
            </a:r>
            <a:r>
              <a:rPr lang="en-CA" sz="1200" dirty="0">
                <a:solidFill>
                  <a:schemeClr val="tx1"/>
                </a:solidFill>
                <a:latin typeface="+mn-lt"/>
                <a:cs typeface="Calibri"/>
              </a:rPr>
              <a:t>is also</a:t>
            </a:r>
            <a:r>
              <a:rPr lang="en-CA" sz="1200" spc="-4" dirty="0">
                <a:solidFill>
                  <a:schemeClr val="tx1"/>
                </a:solidFill>
                <a:latin typeface="+mn-lt"/>
                <a:cs typeface="Calibri"/>
              </a:rPr>
              <a:t> </a:t>
            </a:r>
            <a:r>
              <a:rPr lang="en-CA" sz="1200" dirty="0">
                <a:solidFill>
                  <a:schemeClr val="tx1"/>
                </a:solidFill>
                <a:latin typeface="+mn-lt"/>
                <a:cs typeface="Calibri"/>
              </a:rPr>
              <a:t>elevated</a:t>
            </a:r>
            <a:r>
              <a:rPr lang="en-CA" sz="1200" spc="-4" dirty="0">
                <a:solidFill>
                  <a:schemeClr val="tx1"/>
                </a:solidFill>
                <a:latin typeface="+mn-lt"/>
                <a:cs typeface="Calibri"/>
              </a:rPr>
              <a:t> </a:t>
            </a:r>
            <a:r>
              <a:rPr lang="en-CA" sz="1200" dirty="0">
                <a:solidFill>
                  <a:schemeClr val="tx1"/>
                </a:solidFill>
                <a:latin typeface="+mn-lt"/>
                <a:cs typeface="Calibri"/>
              </a:rPr>
              <a:t>in a variety </a:t>
            </a:r>
            <a:r>
              <a:rPr lang="en-CA" sz="1200" spc="-4" dirty="0">
                <a:solidFill>
                  <a:schemeClr val="tx1"/>
                </a:solidFill>
                <a:latin typeface="+mn-lt"/>
                <a:cs typeface="Calibri"/>
              </a:rPr>
              <a:t>o</a:t>
            </a:r>
            <a:r>
              <a:rPr lang="en-CA" sz="1200" dirty="0">
                <a:solidFill>
                  <a:schemeClr val="tx1"/>
                </a:solidFill>
                <a:latin typeface="+mn-lt"/>
                <a:cs typeface="Calibri"/>
              </a:rPr>
              <a:t>f other common conditions including, but </a:t>
            </a:r>
            <a:r>
              <a:rPr lang="en-CA" sz="1200" spc="4" dirty="0">
                <a:solidFill>
                  <a:schemeClr val="tx1"/>
                </a:solidFill>
                <a:latin typeface="+mn-lt"/>
                <a:cs typeface="Calibri"/>
              </a:rPr>
              <a:t>n</a:t>
            </a:r>
            <a:r>
              <a:rPr lang="en-CA" sz="1200" spc="-4" dirty="0">
                <a:solidFill>
                  <a:schemeClr val="tx1"/>
                </a:solidFill>
                <a:latin typeface="+mn-lt"/>
                <a:cs typeface="Calibri"/>
              </a:rPr>
              <a:t>o</a:t>
            </a:r>
            <a:r>
              <a:rPr lang="en-CA" sz="1200" dirty="0">
                <a:solidFill>
                  <a:schemeClr val="tx1"/>
                </a:solidFill>
                <a:latin typeface="+mn-lt"/>
                <a:cs typeface="Calibri"/>
              </a:rPr>
              <a:t>t limited</a:t>
            </a:r>
            <a:r>
              <a:rPr lang="en-CA" sz="1200" spc="-4" dirty="0">
                <a:solidFill>
                  <a:schemeClr val="tx1"/>
                </a:solidFill>
                <a:latin typeface="+mn-lt"/>
                <a:cs typeface="Calibri"/>
              </a:rPr>
              <a:t> </a:t>
            </a:r>
            <a:r>
              <a:rPr lang="en-CA" sz="1200" dirty="0">
                <a:solidFill>
                  <a:schemeClr val="tx1"/>
                </a:solidFill>
                <a:latin typeface="+mn-lt"/>
                <a:cs typeface="Calibri"/>
              </a:rPr>
              <a:t>to, inflammatory</a:t>
            </a:r>
            <a:r>
              <a:rPr lang="en-CA" sz="1200" spc="4" dirty="0">
                <a:solidFill>
                  <a:schemeClr val="tx1"/>
                </a:solidFill>
                <a:latin typeface="+mn-lt"/>
                <a:cs typeface="Calibri"/>
              </a:rPr>
              <a:t> </a:t>
            </a:r>
            <a:r>
              <a:rPr lang="en-CA" sz="1200" dirty="0">
                <a:solidFill>
                  <a:schemeClr val="tx1"/>
                </a:solidFill>
                <a:latin typeface="+mn-lt"/>
                <a:cs typeface="Calibri"/>
              </a:rPr>
              <a:t>diseases,</a:t>
            </a:r>
            <a:r>
              <a:rPr lang="en-CA" sz="1200" spc="-4" dirty="0">
                <a:solidFill>
                  <a:schemeClr val="tx1"/>
                </a:solidFill>
                <a:latin typeface="+mn-lt"/>
                <a:cs typeface="Calibri"/>
              </a:rPr>
              <a:t> </a:t>
            </a:r>
            <a:r>
              <a:rPr lang="en-CA" sz="1200" dirty="0">
                <a:solidFill>
                  <a:schemeClr val="tx1"/>
                </a:solidFill>
                <a:latin typeface="+mn-lt"/>
                <a:cs typeface="Calibri"/>
              </a:rPr>
              <a:t>malignancy, pregnancy,</a:t>
            </a:r>
            <a:r>
              <a:rPr lang="en-CA" sz="1200" spc="-4" dirty="0">
                <a:solidFill>
                  <a:schemeClr val="tx1"/>
                </a:solidFill>
                <a:latin typeface="+mn-lt"/>
                <a:cs typeface="Calibri"/>
              </a:rPr>
              <a:t> </a:t>
            </a:r>
            <a:r>
              <a:rPr lang="en-CA" sz="1200" dirty="0">
                <a:solidFill>
                  <a:schemeClr val="tx1"/>
                </a:solidFill>
                <a:latin typeface="+mn-lt"/>
                <a:cs typeface="Calibri"/>
              </a:rPr>
              <a:t>surgery, tra</a:t>
            </a:r>
            <a:r>
              <a:rPr lang="en-CA" sz="1200" spc="-4" dirty="0">
                <a:solidFill>
                  <a:schemeClr val="tx1"/>
                </a:solidFill>
                <a:latin typeface="+mn-lt"/>
                <a:cs typeface="Calibri"/>
              </a:rPr>
              <a:t>u</a:t>
            </a:r>
            <a:r>
              <a:rPr lang="en-CA" sz="1200" dirty="0">
                <a:solidFill>
                  <a:schemeClr val="tx1"/>
                </a:solidFill>
                <a:latin typeface="+mn-lt"/>
                <a:cs typeface="Calibri"/>
              </a:rPr>
              <a:t>ma, and advanced</a:t>
            </a:r>
            <a:r>
              <a:rPr lang="en-CA" sz="1200" spc="-4" dirty="0">
                <a:solidFill>
                  <a:schemeClr val="tx1"/>
                </a:solidFill>
                <a:latin typeface="+mn-lt"/>
                <a:cs typeface="Calibri"/>
              </a:rPr>
              <a:t> </a:t>
            </a:r>
            <a:r>
              <a:rPr lang="en-CA" sz="1200" dirty="0">
                <a:solidFill>
                  <a:schemeClr val="tx1"/>
                </a:solidFill>
                <a:latin typeface="+mn-lt"/>
                <a:cs typeface="Calibri"/>
              </a:rPr>
              <a:t>age. This</a:t>
            </a:r>
            <a:r>
              <a:rPr lang="en-CA" sz="1200" spc="-4" dirty="0">
                <a:solidFill>
                  <a:schemeClr val="tx1"/>
                </a:solidFill>
                <a:latin typeface="+mn-lt"/>
                <a:cs typeface="Calibri"/>
              </a:rPr>
              <a:t> </a:t>
            </a:r>
            <a:r>
              <a:rPr lang="en-CA" sz="1200" dirty="0">
                <a:solidFill>
                  <a:schemeClr val="tx1"/>
                </a:solidFill>
                <a:latin typeface="+mn-lt"/>
                <a:cs typeface="Calibri"/>
              </a:rPr>
              <a:t>renders</a:t>
            </a:r>
            <a:r>
              <a:rPr lang="en-CA" sz="1200" spc="-4" dirty="0">
                <a:solidFill>
                  <a:schemeClr val="tx1"/>
                </a:solidFill>
                <a:latin typeface="+mn-lt"/>
                <a:cs typeface="Calibri"/>
              </a:rPr>
              <a:t> </a:t>
            </a:r>
            <a:r>
              <a:rPr lang="en-CA" sz="1200" dirty="0">
                <a:solidFill>
                  <a:schemeClr val="tx1"/>
                </a:solidFill>
                <a:latin typeface="+mn-lt"/>
                <a:cs typeface="Calibri"/>
              </a:rPr>
              <a:t>the test useful to</a:t>
            </a:r>
            <a:r>
              <a:rPr lang="en-CA" sz="1200" spc="-4" dirty="0">
                <a:solidFill>
                  <a:schemeClr val="tx1"/>
                </a:solidFill>
                <a:latin typeface="+mn-lt"/>
                <a:cs typeface="Calibri"/>
              </a:rPr>
              <a:t> </a:t>
            </a:r>
            <a:r>
              <a:rPr lang="en-CA" sz="1200" dirty="0">
                <a:solidFill>
                  <a:schemeClr val="tx1"/>
                </a:solidFill>
                <a:latin typeface="+mn-lt"/>
                <a:cs typeface="Calibri"/>
              </a:rPr>
              <a:t>help rule out DVT</a:t>
            </a:r>
            <a:r>
              <a:rPr lang="en-CA" sz="1200" spc="10" dirty="0">
                <a:solidFill>
                  <a:schemeClr val="tx1"/>
                </a:solidFill>
                <a:latin typeface="+mn-lt"/>
                <a:cs typeface="Calibri"/>
              </a:rPr>
              <a:t> </a:t>
            </a:r>
            <a:r>
              <a:rPr lang="en-CA" sz="1200" dirty="0">
                <a:solidFill>
                  <a:schemeClr val="tx1"/>
                </a:solidFill>
                <a:latin typeface="+mn-lt"/>
                <a:cs typeface="Calibri"/>
              </a:rPr>
              <a:t>when</a:t>
            </a:r>
            <a:r>
              <a:rPr lang="en-CA" sz="1200" spc="-4" dirty="0">
                <a:solidFill>
                  <a:schemeClr val="tx1"/>
                </a:solidFill>
                <a:latin typeface="+mn-lt"/>
                <a:cs typeface="Calibri"/>
              </a:rPr>
              <a:t> </a:t>
            </a:r>
            <a:r>
              <a:rPr lang="en-CA" sz="1200" dirty="0">
                <a:solidFill>
                  <a:schemeClr val="tx1"/>
                </a:solidFill>
                <a:latin typeface="+mn-lt"/>
                <a:cs typeface="Calibri"/>
              </a:rPr>
              <a:t>negative, but </a:t>
            </a:r>
            <a:r>
              <a:rPr lang="en-CA" sz="1200" spc="-4" dirty="0">
                <a:solidFill>
                  <a:schemeClr val="tx1"/>
                </a:solidFill>
                <a:latin typeface="+mn-lt"/>
                <a:cs typeface="Calibri"/>
              </a:rPr>
              <a:t>o</a:t>
            </a:r>
            <a:r>
              <a:rPr lang="en-CA" sz="1200" dirty="0">
                <a:solidFill>
                  <a:schemeClr val="tx1"/>
                </a:solidFill>
                <a:latin typeface="+mn-lt"/>
                <a:cs typeface="Calibri"/>
              </a:rPr>
              <a:t>f </a:t>
            </a:r>
            <a:r>
              <a:rPr lang="en-CA" sz="1200" spc="4" dirty="0">
                <a:solidFill>
                  <a:schemeClr val="tx1"/>
                </a:solidFill>
                <a:latin typeface="+mn-lt"/>
                <a:cs typeface="Calibri"/>
              </a:rPr>
              <a:t>n</a:t>
            </a:r>
            <a:r>
              <a:rPr lang="en-CA" sz="1200" dirty="0">
                <a:solidFill>
                  <a:schemeClr val="tx1"/>
                </a:solidFill>
                <a:latin typeface="+mn-lt"/>
                <a:cs typeface="Calibri"/>
              </a:rPr>
              <a:t>o</a:t>
            </a:r>
            <a:r>
              <a:rPr lang="en-CA" sz="1200" spc="-4" dirty="0">
                <a:solidFill>
                  <a:schemeClr val="tx1"/>
                </a:solidFill>
                <a:latin typeface="+mn-lt"/>
                <a:cs typeface="Calibri"/>
              </a:rPr>
              <a:t> </a:t>
            </a:r>
            <a:r>
              <a:rPr lang="en-CA" sz="1200" dirty="0">
                <a:solidFill>
                  <a:schemeClr val="tx1"/>
                </a:solidFill>
                <a:latin typeface="+mn-lt"/>
                <a:cs typeface="Calibri"/>
              </a:rPr>
              <a:t>diagnostic</a:t>
            </a:r>
            <a:r>
              <a:rPr lang="en-CA" sz="1200" spc="4" dirty="0">
                <a:solidFill>
                  <a:schemeClr val="tx1"/>
                </a:solidFill>
                <a:latin typeface="+mn-lt"/>
                <a:cs typeface="Calibri"/>
              </a:rPr>
              <a:t> </a:t>
            </a:r>
            <a:r>
              <a:rPr lang="en-CA" sz="1200" dirty="0">
                <a:solidFill>
                  <a:schemeClr val="tx1"/>
                </a:solidFill>
                <a:latin typeface="+mn-lt"/>
                <a:cs typeface="Calibri"/>
              </a:rPr>
              <a:t>value when positive.</a:t>
            </a:r>
            <a:r>
              <a:rPr lang="en-CA" sz="1200" spc="-4" dirty="0">
                <a:solidFill>
                  <a:schemeClr val="tx1"/>
                </a:solidFill>
                <a:latin typeface="+mn-lt"/>
                <a:cs typeface="Calibri"/>
              </a:rPr>
              <a:t> </a:t>
            </a:r>
            <a:r>
              <a:rPr lang="en-CA" sz="1200" dirty="0">
                <a:solidFill>
                  <a:schemeClr val="tx1"/>
                </a:solidFill>
                <a:latin typeface="+mn-lt"/>
                <a:cs typeface="Calibri"/>
              </a:rPr>
              <a:t>Although there are several D‐dimer assays</a:t>
            </a:r>
            <a:r>
              <a:rPr lang="en-CA" sz="1200" spc="-4" dirty="0">
                <a:solidFill>
                  <a:schemeClr val="tx1"/>
                </a:solidFill>
                <a:latin typeface="+mn-lt"/>
                <a:cs typeface="Calibri"/>
              </a:rPr>
              <a:t> </a:t>
            </a:r>
            <a:r>
              <a:rPr lang="en-CA" sz="1200" dirty="0">
                <a:solidFill>
                  <a:schemeClr val="tx1"/>
                </a:solidFill>
                <a:latin typeface="+mn-lt"/>
                <a:cs typeface="Calibri"/>
              </a:rPr>
              <a:t>availab</a:t>
            </a:r>
            <a:r>
              <a:rPr lang="en-CA" sz="1200" spc="-4" dirty="0">
                <a:solidFill>
                  <a:schemeClr val="tx1"/>
                </a:solidFill>
                <a:latin typeface="+mn-lt"/>
                <a:cs typeface="Calibri"/>
              </a:rPr>
              <a:t>l</a:t>
            </a:r>
            <a:r>
              <a:rPr lang="en-CA" sz="1200" dirty="0">
                <a:solidFill>
                  <a:schemeClr val="tx1"/>
                </a:solidFill>
                <a:latin typeface="+mn-lt"/>
                <a:cs typeface="Calibri"/>
              </a:rPr>
              <a:t>e, those that are typically used</a:t>
            </a:r>
            <a:r>
              <a:rPr lang="en-CA" sz="1200" spc="-4" dirty="0">
                <a:solidFill>
                  <a:schemeClr val="tx1"/>
                </a:solidFill>
                <a:latin typeface="+mn-lt"/>
                <a:cs typeface="Calibri"/>
              </a:rPr>
              <a:t> </a:t>
            </a:r>
            <a:r>
              <a:rPr lang="en-CA" sz="1200" dirty="0">
                <a:solidFill>
                  <a:schemeClr val="tx1"/>
                </a:solidFill>
                <a:latin typeface="+mn-lt"/>
                <a:cs typeface="Calibri"/>
              </a:rPr>
              <a:t>in Canada are all highly sensitive assays</a:t>
            </a:r>
            <a:r>
              <a:rPr lang="en-CA" sz="1200" spc="-4" dirty="0">
                <a:solidFill>
                  <a:schemeClr val="tx1"/>
                </a:solidFill>
                <a:latin typeface="+mn-lt"/>
                <a:cs typeface="Calibri"/>
              </a:rPr>
              <a:t> </a:t>
            </a:r>
            <a:r>
              <a:rPr lang="en-CA" sz="1200" dirty="0">
                <a:solidFill>
                  <a:schemeClr val="tx1"/>
                </a:solidFill>
                <a:latin typeface="+mn-lt"/>
                <a:cs typeface="Calibri"/>
              </a:rPr>
              <a:t>(sensitivity </a:t>
            </a:r>
            <a:r>
              <a:rPr lang="en-CA" sz="1200" spc="-4" dirty="0">
                <a:solidFill>
                  <a:schemeClr val="tx1"/>
                </a:solidFill>
                <a:latin typeface="+mn-lt"/>
                <a:cs typeface="Calibri"/>
              </a:rPr>
              <a:t>o</a:t>
            </a:r>
            <a:r>
              <a:rPr lang="en-CA" sz="1200" dirty="0">
                <a:solidFill>
                  <a:schemeClr val="tx1"/>
                </a:solidFill>
                <a:latin typeface="+mn-lt"/>
                <a:cs typeface="Calibri"/>
              </a:rPr>
              <a:t>f greater than 90%) </a:t>
            </a:r>
            <a:r>
              <a:rPr lang="en-CA" sz="1200" spc="4" dirty="0">
                <a:solidFill>
                  <a:schemeClr val="tx1"/>
                </a:solidFill>
                <a:latin typeface="+mn-lt"/>
                <a:cs typeface="Calibri"/>
              </a:rPr>
              <a:t>an</a:t>
            </a:r>
            <a:r>
              <a:rPr lang="en-CA" sz="1200" dirty="0">
                <a:solidFill>
                  <a:schemeClr val="tx1"/>
                </a:solidFill>
                <a:latin typeface="+mn-lt"/>
                <a:cs typeface="Calibri"/>
              </a:rPr>
              <a:t>d can be used interchan</a:t>
            </a:r>
            <a:r>
              <a:rPr lang="en-CA" sz="1200" spc="-4" dirty="0">
                <a:solidFill>
                  <a:schemeClr val="tx1"/>
                </a:solidFill>
                <a:latin typeface="+mn-lt"/>
                <a:cs typeface="Calibri"/>
              </a:rPr>
              <a:t>g</a:t>
            </a:r>
            <a:r>
              <a:rPr lang="en-CA" sz="1200" dirty="0">
                <a:solidFill>
                  <a:schemeClr val="tx1"/>
                </a:solidFill>
                <a:latin typeface="+mn-lt"/>
                <a:cs typeface="Calibri"/>
              </a:rPr>
              <a:t>eably</a:t>
            </a:r>
            <a:r>
              <a:rPr lang="en-CA" sz="1200" spc="4" dirty="0">
                <a:solidFill>
                  <a:schemeClr val="tx1"/>
                </a:solidFill>
                <a:latin typeface="+mn-lt"/>
                <a:cs typeface="Calibri"/>
              </a:rPr>
              <a:t> </a:t>
            </a:r>
            <a:r>
              <a:rPr lang="en-CA" sz="1200" dirty="0">
                <a:solidFill>
                  <a:schemeClr val="tx1"/>
                </a:solidFill>
                <a:latin typeface="+mn-lt"/>
                <a:cs typeface="Calibri"/>
              </a:rPr>
              <a:t>in combination with the Wells score to</a:t>
            </a:r>
            <a:r>
              <a:rPr lang="en-CA" sz="1200" spc="-4" dirty="0">
                <a:solidFill>
                  <a:schemeClr val="tx1"/>
                </a:solidFill>
                <a:latin typeface="+mn-lt"/>
                <a:cs typeface="Calibri"/>
              </a:rPr>
              <a:t> </a:t>
            </a:r>
            <a:r>
              <a:rPr lang="en-CA" sz="1200" dirty="0">
                <a:solidFill>
                  <a:schemeClr val="tx1"/>
                </a:solidFill>
                <a:latin typeface="+mn-lt"/>
                <a:cs typeface="Calibri"/>
              </a:rPr>
              <a:t>exclude DVT.</a:t>
            </a:r>
            <a:r>
              <a:rPr lang="en-CA" sz="1200" spc="273" dirty="0">
                <a:solidFill>
                  <a:schemeClr val="tx1"/>
                </a:solidFill>
                <a:latin typeface="+mn-lt"/>
                <a:cs typeface="Calibri"/>
              </a:rPr>
              <a:t> </a:t>
            </a:r>
            <a:r>
              <a:rPr lang="en-CA" sz="1200" dirty="0">
                <a:solidFill>
                  <a:schemeClr val="tx1"/>
                </a:solidFill>
                <a:latin typeface="+mn-lt"/>
                <a:cs typeface="Calibri"/>
              </a:rPr>
              <a:t>However, cli</a:t>
            </a:r>
            <a:r>
              <a:rPr lang="en-CA" sz="1200" spc="-10" dirty="0">
                <a:solidFill>
                  <a:schemeClr val="tx1"/>
                </a:solidFill>
                <a:latin typeface="+mn-lt"/>
                <a:cs typeface="Calibri"/>
              </a:rPr>
              <a:t>n</a:t>
            </a:r>
            <a:r>
              <a:rPr lang="en-CA" sz="1200" dirty="0">
                <a:solidFill>
                  <a:schemeClr val="tx1"/>
                </a:solidFill>
                <a:latin typeface="+mn-lt"/>
                <a:cs typeface="Calibri"/>
              </a:rPr>
              <a:t>icians should check with </a:t>
            </a:r>
            <a:r>
              <a:rPr lang="en-CA" sz="1200" spc="-4" dirty="0">
                <a:solidFill>
                  <a:schemeClr val="tx1"/>
                </a:solidFill>
                <a:latin typeface="+mn-lt"/>
                <a:cs typeface="Calibri"/>
              </a:rPr>
              <a:t>th</a:t>
            </a:r>
            <a:r>
              <a:rPr lang="en-CA" sz="1200" spc="4" dirty="0">
                <a:solidFill>
                  <a:schemeClr val="tx1"/>
                </a:solidFill>
                <a:latin typeface="+mn-lt"/>
                <a:cs typeface="Calibri"/>
              </a:rPr>
              <a:t>e</a:t>
            </a:r>
            <a:r>
              <a:rPr lang="en-CA" sz="1200" dirty="0">
                <a:solidFill>
                  <a:schemeClr val="tx1"/>
                </a:solidFill>
                <a:latin typeface="+mn-lt"/>
                <a:cs typeface="Calibri"/>
              </a:rPr>
              <a:t>ir labora</a:t>
            </a:r>
            <a:r>
              <a:rPr lang="en-CA" sz="1200" spc="-4" dirty="0">
                <a:solidFill>
                  <a:schemeClr val="tx1"/>
                </a:solidFill>
                <a:latin typeface="+mn-lt"/>
                <a:cs typeface="Calibri"/>
              </a:rPr>
              <a:t>to</a:t>
            </a:r>
            <a:r>
              <a:rPr lang="en-CA" sz="1200" dirty="0">
                <a:solidFill>
                  <a:schemeClr val="tx1"/>
                </a:solidFill>
                <a:latin typeface="+mn-lt"/>
                <a:cs typeface="Calibri"/>
              </a:rPr>
              <a:t>ry to</a:t>
            </a:r>
            <a:r>
              <a:rPr lang="en-CA" sz="1200" spc="-4" dirty="0">
                <a:solidFill>
                  <a:schemeClr val="tx1"/>
                </a:solidFill>
                <a:latin typeface="+mn-lt"/>
                <a:cs typeface="Calibri"/>
              </a:rPr>
              <a:t> </a:t>
            </a:r>
            <a:r>
              <a:rPr lang="en-CA" sz="1200" dirty="0">
                <a:solidFill>
                  <a:schemeClr val="tx1"/>
                </a:solidFill>
                <a:latin typeface="+mn-lt"/>
                <a:cs typeface="Calibri"/>
              </a:rPr>
              <a:t>confirm the status </a:t>
            </a:r>
            <a:r>
              <a:rPr lang="en-CA" sz="1200" spc="-4" dirty="0">
                <a:solidFill>
                  <a:schemeClr val="tx1"/>
                </a:solidFill>
                <a:latin typeface="+mn-lt"/>
                <a:cs typeface="Calibri"/>
              </a:rPr>
              <a:t>o</a:t>
            </a:r>
            <a:r>
              <a:rPr lang="en-CA" sz="1200" dirty="0">
                <a:solidFill>
                  <a:schemeClr val="tx1"/>
                </a:solidFill>
                <a:latin typeface="+mn-lt"/>
                <a:cs typeface="Calibri"/>
              </a:rPr>
              <a:t>f the D‐d</a:t>
            </a:r>
            <a:r>
              <a:rPr lang="en-CA" sz="1200" spc="4" dirty="0">
                <a:solidFill>
                  <a:schemeClr val="tx1"/>
                </a:solidFill>
                <a:latin typeface="+mn-lt"/>
                <a:cs typeface="Calibri"/>
              </a:rPr>
              <a:t>i</a:t>
            </a:r>
            <a:r>
              <a:rPr lang="en-CA" sz="1200" dirty="0">
                <a:solidFill>
                  <a:schemeClr val="tx1"/>
                </a:solidFill>
                <a:latin typeface="+mn-lt"/>
                <a:cs typeface="Calibri"/>
              </a:rPr>
              <a:t>mer</a:t>
            </a:r>
            <a:r>
              <a:rPr lang="en-CA" sz="1200" spc="4" dirty="0">
                <a:solidFill>
                  <a:schemeClr val="tx1"/>
                </a:solidFill>
                <a:latin typeface="+mn-lt"/>
                <a:cs typeface="Calibri"/>
              </a:rPr>
              <a:t> </a:t>
            </a:r>
            <a:r>
              <a:rPr lang="en-CA" sz="1200" dirty="0">
                <a:solidFill>
                  <a:schemeClr val="tx1"/>
                </a:solidFill>
                <a:latin typeface="+mn-lt"/>
                <a:cs typeface="Calibri"/>
              </a:rPr>
              <a:t>assay </a:t>
            </a:r>
            <a:r>
              <a:rPr lang="en-CA" sz="1200" spc="-4" dirty="0">
                <a:solidFill>
                  <a:schemeClr val="tx1"/>
                </a:solidFill>
                <a:latin typeface="+mn-lt"/>
                <a:cs typeface="Calibri"/>
              </a:rPr>
              <a:t>us</a:t>
            </a:r>
            <a:r>
              <a:rPr lang="en-CA" sz="1200" spc="4" dirty="0">
                <a:solidFill>
                  <a:schemeClr val="tx1"/>
                </a:solidFill>
                <a:latin typeface="+mn-lt"/>
                <a:cs typeface="Calibri"/>
              </a:rPr>
              <a:t>e</a:t>
            </a:r>
            <a:r>
              <a:rPr lang="en-CA" sz="1200" dirty="0">
                <a:solidFill>
                  <a:schemeClr val="tx1"/>
                </a:solidFill>
                <a:latin typeface="+mn-lt"/>
                <a:cs typeface="Calibri"/>
              </a:rPr>
              <a:t>d.</a:t>
            </a:r>
            <a:r>
              <a:rPr lang="en-CA" sz="1200" spc="-4" dirty="0">
                <a:solidFill>
                  <a:schemeClr val="tx1"/>
                </a:solidFill>
                <a:latin typeface="+mn-lt"/>
                <a:cs typeface="Calibri"/>
              </a:rPr>
              <a:t> </a:t>
            </a:r>
            <a:r>
              <a:rPr lang="en-CA" sz="1200" dirty="0">
                <a:solidFill>
                  <a:schemeClr val="tx1"/>
                </a:solidFill>
                <a:latin typeface="+mn-lt"/>
                <a:cs typeface="Calibri"/>
              </a:rPr>
              <a:t>Realistically, communit</a:t>
            </a:r>
            <a:r>
              <a:rPr lang="en-CA" sz="1200" spc="4" dirty="0">
                <a:solidFill>
                  <a:schemeClr val="tx1"/>
                </a:solidFill>
                <a:latin typeface="+mn-lt"/>
                <a:cs typeface="Calibri"/>
              </a:rPr>
              <a:t>y</a:t>
            </a:r>
            <a:r>
              <a:rPr lang="en-CA" sz="1200" spc="-4" dirty="0">
                <a:solidFill>
                  <a:schemeClr val="tx1"/>
                </a:solidFill>
                <a:latin typeface="+mn-lt"/>
                <a:cs typeface="Calibri"/>
              </a:rPr>
              <a:t>‐</a:t>
            </a:r>
            <a:r>
              <a:rPr lang="en-CA" sz="1200" dirty="0">
                <a:solidFill>
                  <a:schemeClr val="tx1"/>
                </a:solidFill>
                <a:latin typeface="+mn-lt"/>
                <a:cs typeface="Calibri"/>
              </a:rPr>
              <a:t>based physicians</a:t>
            </a:r>
            <a:r>
              <a:rPr lang="en-CA" sz="1200" spc="-4" dirty="0">
                <a:solidFill>
                  <a:schemeClr val="tx1"/>
                </a:solidFill>
                <a:latin typeface="+mn-lt"/>
                <a:cs typeface="Calibri"/>
              </a:rPr>
              <a:t> </a:t>
            </a:r>
            <a:r>
              <a:rPr lang="en-CA" sz="1200" dirty="0">
                <a:solidFill>
                  <a:schemeClr val="tx1"/>
                </a:solidFill>
                <a:latin typeface="+mn-lt"/>
                <a:cs typeface="Calibri"/>
              </a:rPr>
              <a:t>are unlikely to</a:t>
            </a:r>
            <a:r>
              <a:rPr lang="en-CA" sz="1200" spc="-4" dirty="0">
                <a:solidFill>
                  <a:schemeClr val="tx1"/>
                </a:solidFill>
                <a:latin typeface="+mn-lt"/>
                <a:cs typeface="Calibri"/>
              </a:rPr>
              <a:t> </a:t>
            </a:r>
            <a:r>
              <a:rPr lang="en-CA" sz="1200" dirty="0">
                <a:solidFill>
                  <a:schemeClr val="tx1"/>
                </a:solidFill>
                <a:latin typeface="+mn-lt"/>
                <a:cs typeface="Calibri"/>
              </a:rPr>
              <a:t>receive timely D</a:t>
            </a:r>
            <a:r>
              <a:rPr lang="en-CA" sz="1200" spc="-4" dirty="0">
                <a:solidFill>
                  <a:schemeClr val="tx1"/>
                </a:solidFill>
                <a:latin typeface="+mn-lt"/>
                <a:cs typeface="Calibri"/>
              </a:rPr>
              <a:t>‐</a:t>
            </a:r>
            <a:r>
              <a:rPr lang="en-CA" sz="1200" dirty="0">
                <a:solidFill>
                  <a:schemeClr val="tx1"/>
                </a:solidFill>
                <a:latin typeface="+mn-lt"/>
                <a:cs typeface="Calibri"/>
              </a:rPr>
              <a:t>dimer r</a:t>
            </a:r>
            <a:r>
              <a:rPr lang="en-CA" sz="1200" spc="4" dirty="0">
                <a:solidFill>
                  <a:schemeClr val="tx1"/>
                </a:solidFill>
                <a:latin typeface="+mn-lt"/>
                <a:cs typeface="Calibri"/>
              </a:rPr>
              <a:t>e</a:t>
            </a:r>
            <a:r>
              <a:rPr lang="en-CA" sz="1200" dirty="0">
                <a:solidFill>
                  <a:schemeClr val="tx1"/>
                </a:solidFill>
                <a:latin typeface="+mn-lt"/>
                <a:cs typeface="Calibri"/>
              </a:rPr>
              <a:t>sults from outs</a:t>
            </a:r>
            <a:r>
              <a:rPr lang="en-CA" sz="1200" spc="4" dirty="0">
                <a:solidFill>
                  <a:schemeClr val="tx1"/>
                </a:solidFill>
                <a:latin typeface="+mn-lt"/>
                <a:cs typeface="Calibri"/>
              </a:rPr>
              <a:t>i</a:t>
            </a:r>
            <a:r>
              <a:rPr lang="en-CA" sz="1200" dirty="0">
                <a:solidFill>
                  <a:schemeClr val="tx1"/>
                </a:solidFill>
                <a:latin typeface="+mn-lt"/>
                <a:cs typeface="Calibri"/>
              </a:rPr>
              <a:t>de laboratories</a:t>
            </a:r>
            <a:r>
              <a:rPr lang="en-CA" sz="1200" spc="-4" dirty="0">
                <a:solidFill>
                  <a:schemeClr val="tx1"/>
                </a:solidFill>
                <a:latin typeface="+mn-lt"/>
                <a:cs typeface="Calibri"/>
              </a:rPr>
              <a:t> </a:t>
            </a:r>
            <a:r>
              <a:rPr lang="en-CA" sz="1200" dirty="0">
                <a:solidFill>
                  <a:schemeClr val="tx1"/>
                </a:solidFill>
                <a:latin typeface="+mn-lt"/>
                <a:cs typeface="Calibri"/>
              </a:rPr>
              <a:t>and may not be able to</a:t>
            </a:r>
            <a:r>
              <a:rPr lang="en-CA" sz="1200" spc="-4" dirty="0">
                <a:solidFill>
                  <a:schemeClr val="tx1"/>
                </a:solidFill>
                <a:latin typeface="+mn-lt"/>
                <a:cs typeface="Calibri"/>
              </a:rPr>
              <a:t> </a:t>
            </a:r>
            <a:r>
              <a:rPr lang="en-CA" sz="1200" dirty="0">
                <a:solidFill>
                  <a:schemeClr val="tx1"/>
                </a:solidFill>
                <a:latin typeface="+mn-lt"/>
                <a:cs typeface="Calibri"/>
              </a:rPr>
              <a:t>use strategies</a:t>
            </a:r>
            <a:r>
              <a:rPr lang="en-CA" sz="1200" spc="-4" dirty="0">
                <a:solidFill>
                  <a:schemeClr val="tx1"/>
                </a:solidFill>
                <a:latin typeface="+mn-lt"/>
                <a:cs typeface="Calibri"/>
              </a:rPr>
              <a:t> </a:t>
            </a:r>
            <a:r>
              <a:rPr lang="en-CA" sz="1200" dirty="0">
                <a:solidFill>
                  <a:schemeClr val="tx1"/>
                </a:solidFill>
                <a:latin typeface="+mn-lt"/>
                <a:cs typeface="Calibri"/>
              </a:rPr>
              <a:t>involving</a:t>
            </a:r>
            <a:r>
              <a:rPr lang="en-CA" sz="1200" spc="4" dirty="0">
                <a:solidFill>
                  <a:schemeClr val="tx1"/>
                </a:solidFill>
                <a:latin typeface="+mn-lt"/>
                <a:cs typeface="Calibri"/>
              </a:rPr>
              <a:t> </a:t>
            </a:r>
            <a:r>
              <a:rPr lang="en-CA" sz="1200" dirty="0">
                <a:solidFill>
                  <a:schemeClr val="tx1"/>
                </a:solidFill>
                <a:latin typeface="+mn-lt"/>
                <a:cs typeface="Calibri"/>
              </a:rPr>
              <a:t>these tests. Alternati</a:t>
            </a:r>
            <a:r>
              <a:rPr lang="en-CA" sz="1200" spc="-10" dirty="0">
                <a:solidFill>
                  <a:schemeClr val="tx1"/>
                </a:solidFill>
                <a:latin typeface="+mn-lt"/>
                <a:cs typeface="Calibri"/>
              </a:rPr>
              <a:t>v</a:t>
            </a:r>
            <a:r>
              <a:rPr lang="en-CA" sz="1200" dirty="0">
                <a:solidFill>
                  <a:schemeClr val="tx1"/>
                </a:solidFill>
                <a:latin typeface="+mn-lt"/>
                <a:cs typeface="Calibri"/>
              </a:rPr>
              <a:t>e manageme</a:t>
            </a:r>
            <a:r>
              <a:rPr lang="en-CA" sz="1200" spc="-4" dirty="0">
                <a:solidFill>
                  <a:schemeClr val="tx1"/>
                </a:solidFill>
                <a:latin typeface="+mn-lt"/>
                <a:cs typeface="Calibri"/>
              </a:rPr>
              <a:t>n</a:t>
            </a:r>
            <a:r>
              <a:rPr lang="en-CA" sz="1200" dirty="0">
                <a:solidFill>
                  <a:schemeClr val="tx1"/>
                </a:solidFill>
                <a:latin typeface="+mn-lt"/>
                <a:cs typeface="Calibri"/>
              </a:rPr>
              <a:t>t approaches</a:t>
            </a:r>
            <a:r>
              <a:rPr lang="en-CA" sz="1200" spc="-4" dirty="0">
                <a:solidFill>
                  <a:schemeClr val="tx1"/>
                </a:solidFill>
                <a:latin typeface="+mn-lt"/>
                <a:cs typeface="Calibri"/>
              </a:rPr>
              <a:t> </a:t>
            </a:r>
            <a:r>
              <a:rPr lang="en-CA" sz="1200" dirty="0">
                <a:solidFill>
                  <a:schemeClr val="tx1"/>
                </a:solidFill>
                <a:latin typeface="+mn-lt"/>
                <a:cs typeface="Calibri"/>
              </a:rPr>
              <a:t>include dia</a:t>
            </a:r>
            <a:r>
              <a:rPr lang="en-CA" sz="1200" spc="-10" dirty="0">
                <a:solidFill>
                  <a:schemeClr val="tx1"/>
                </a:solidFill>
                <a:latin typeface="+mn-lt"/>
                <a:cs typeface="Calibri"/>
              </a:rPr>
              <a:t>g</a:t>
            </a:r>
            <a:r>
              <a:rPr lang="en-CA" sz="1200" dirty="0">
                <a:solidFill>
                  <a:schemeClr val="tx1"/>
                </a:solidFill>
                <a:latin typeface="+mn-lt"/>
                <a:cs typeface="Calibri"/>
              </a:rPr>
              <a:t>nostic algorithms</a:t>
            </a:r>
            <a:r>
              <a:rPr lang="en-CA" sz="1200" spc="-4" dirty="0">
                <a:solidFill>
                  <a:schemeClr val="tx1"/>
                </a:solidFill>
                <a:latin typeface="+mn-lt"/>
                <a:cs typeface="Calibri"/>
              </a:rPr>
              <a:t> </a:t>
            </a:r>
            <a:r>
              <a:rPr lang="en-CA" sz="1200" dirty="0">
                <a:solidFill>
                  <a:schemeClr val="tx1"/>
                </a:solidFill>
                <a:latin typeface="+mn-lt"/>
                <a:cs typeface="Calibri"/>
              </a:rPr>
              <a:t>incorporating pr</a:t>
            </a:r>
            <a:r>
              <a:rPr lang="en-CA" sz="1200" spc="4" dirty="0">
                <a:solidFill>
                  <a:schemeClr val="tx1"/>
                </a:solidFill>
                <a:latin typeface="+mn-lt"/>
                <a:cs typeface="Calibri"/>
              </a:rPr>
              <a:t>e</a:t>
            </a:r>
            <a:r>
              <a:rPr lang="en-CA" sz="1200" dirty="0">
                <a:solidFill>
                  <a:schemeClr val="tx1"/>
                </a:solidFill>
                <a:latin typeface="+mn-lt"/>
                <a:cs typeface="Calibri"/>
              </a:rPr>
              <a:t>‐test probability assessment with compression CUS (outl</a:t>
            </a:r>
            <a:r>
              <a:rPr lang="en-CA" sz="1200" spc="4" dirty="0">
                <a:solidFill>
                  <a:schemeClr val="tx1"/>
                </a:solidFill>
                <a:latin typeface="+mn-lt"/>
                <a:cs typeface="Calibri"/>
              </a:rPr>
              <a:t>i</a:t>
            </a:r>
            <a:r>
              <a:rPr lang="en-CA" sz="1200" dirty="0">
                <a:solidFill>
                  <a:schemeClr val="tx1"/>
                </a:solidFill>
                <a:latin typeface="+mn-lt"/>
                <a:cs typeface="Calibri"/>
              </a:rPr>
              <a:t>ned below) </a:t>
            </a:r>
            <a:r>
              <a:rPr lang="en-CA" sz="1200" spc="-4" dirty="0">
                <a:solidFill>
                  <a:schemeClr val="tx1"/>
                </a:solidFill>
                <a:latin typeface="+mn-lt"/>
                <a:cs typeface="Calibri"/>
              </a:rPr>
              <a:t>o</a:t>
            </a:r>
            <a:r>
              <a:rPr lang="en-CA" sz="1200" dirty="0">
                <a:solidFill>
                  <a:schemeClr val="tx1"/>
                </a:solidFill>
                <a:latin typeface="+mn-lt"/>
                <a:cs typeface="Calibri"/>
              </a:rPr>
              <a:t>r direct re</a:t>
            </a:r>
            <a:r>
              <a:rPr lang="en-CA" sz="1200" spc="-4" dirty="0">
                <a:solidFill>
                  <a:schemeClr val="tx1"/>
                </a:solidFill>
                <a:latin typeface="+mn-lt"/>
                <a:cs typeface="Calibri"/>
              </a:rPr>
              <a:t>f</a:t>
            </a:r>
            <a:r>
              <a:rPr lang="en-CA" sz="1200" spc="4" dirty="0">
                <a:solidFill>
                  <a:schemeClr val="tx1"/>
                </a:solidFill>
                <a:latin typeface="+mn-lt"/>
                <a:cs typeface="Calibri"/>
              </a:rPr>
              <a:t>e</a:t>
            </a:r>
            <a:r>
              <a:rPr lang="en-CA" sz="1200" dirty="0">
                <a:solidFill>
                  <a:schemeClr val="tx1"/>
                </a:solidFill>
                <a:latin typeface="+mn-lt"/>
                <a:cs typeface="Calibri"/>
              </a:rPr>
              <a:t>rral to</a:t>
            </a:r>
            <a:r>
              <a:rPr lang="en-CA" sz="1200" spc="-4" dirty="0">
                <a:solidFill>
                  <a:schemeClr val="tx1"/>
                </a:solidFill>
                <a:latin typeface="+mn-lt"/>
                <a:cs typeface="Calibri"/>
              </a:rPr>
              <a:t> </a:t>
            </a:r>
            <a:r>
              <a:rPr lang="en-CA" sz="1200" dirty="0">
                <a:solidFill>
                  <a:schemeClr val="tx1"/>
                </a:solidFill>
                <a:latin typeface="+mn-lt"/>
                <a:cs typeface="Calibri"/>
              </a:rPr>
              <a:t>an </a:t>
            </a:r>
            <a:r>
              <a:rPr lang="en-CA" sz="1200" spc="-4" dirty="0">
                <a:solidFill>
                  <a:schemeClr val="tx1"/>
                </a:solidFill>
                <a:latin typeface="+mn-lt"/>
                <a:cs typeface="Calibri"/>
              </a:rPr>
              <a:t>Em</a:t>
            </a:r>
            <a:r>
              <a:rPr lang="en-CA" sz="1200" spc="4" dirty="0">
                <a:solidFill>
                  <a:schemeClr val="tx1"/>
                </a:solidFill>
                <a:latin typeface="+mn-lt"/>
                <a:cs typeface="Calibri"/>
              </a:rPr>
              <a:t>e</a:t>
            </a:r>
            <a:r>
              <a:rPr lang="en-CA" sz="1200" dirty="0">
                <a:solidFill>
                  <a:schemeClr val="tx1"/>
                </a:solidFill>
                <a:latin typeface="+mn-lt"/>
                <a:cs typeface="Calibri"/>
              </a:rPr>
              <a:t>r</a:t>
            </a:r>
            <a:r>
              <a:rPr lang="en-CA" sz="1200" spc="-4" dirty="0">
                <a:solidFill>
                  <a:schemeClr val="tx1"/>
                </a:solidFill>
                <a:latin typeface="+mn-lt"/>
                <a:cs typeface="Calibri"/>
              </a:rPr>
              <a:t>g</a:t>
            </a:r>
            <a:r>
              <a:rPr lang="en-CA" sz="1200" spc="4" dirty="0">
                <a:solidFill>
                  <a:schemeClr val="tx1"/>
                </a:solidFill>
                <a:latin typeface="+mn-lt"/>
                <a:cs typeface="Calibri"/>
              </a:rPr>
              <a:t>e</a:t>
            </a:r>
            <a:r>
              <a:rPr lang="en-CA" sz="1200" spc="-4" dirty="0">
                <a:solidFill>
                  <a:schemeClr val="tx1"/>
                </a:solidFill>
                <a:latin typeface="+mn-lt"/>
                <a:cs typeface="Calibri"/>
              </a:rPr>
              <a:t>n</a:t>
            </a:r>
            <a:r>
              <a:rPr lang="en-CA" sz="1200" dirty="0">
                <a:solidFill>
                  <a:schemeClr val="tx1"/>
                </a:solidFill>
                <a:latin typeface="+mn-lt"/>
                <a:cs typeface="Calibri"/>
              </a:rPr>
              <a:t>cy Department </a:t>
            </a:r>
            <a:r>
              <a:rPr lang="en-CA" sz="1200" spc="-4" dirty="0">
                <a:solidFill>
                  <a:schemeClr val="tx1"/>
                </a:solidFill>
                <a:latin typeface="+mn-lt"/>
                <a:cs typeface="Calibri"/>
              </a:rPr>
              <a:t>o</a:t>
            </a:r>
            <a:r>
              <a:rPr lang="en-CA" sz="1200" dirty="0">
                <a:solidFill>
                  <a:schemeClr val="tx1"/>
                </a:solidFill>
                <a:latin typeface="+mn-lt"/>
                <a:cs typeface="Calibri"/>
              </a:rPr>
              <a:t>r Thrombos</a:t>
            </a:r>
            <a:r>
              <a:rPr lang="en-CA" sz="1200" spc="4" dirty="0">
                <a:solidFill>
                  <a:schemeClr val="tx1"/>
                </a:solidFill>
                <a:latin typeface="+mn-lt"/>
                <a:cs typeface="Calibri"/>
              </a:rPr>
              <a:t>i</a:t>
            </a:r>
            <a:r>
              <a:rPr lang="en-CA" sz="1200" dirty="0">
                <a:solidFill>
                  <a:schemeClr val="tx1"/>
                </a:solidFill>
                <a:latin typeface="+mn-lt"/>
                <a:cs typeface="Calibri"/>
              </a:rPr>
              <a:t>s Clinic.</a:t>
            </a:r>
          </a:p>
          <a:p>
            <a:endParaRPr lang="en-CA" sz="1200" dirty="0">
              <a:solidFill>
                <a:schemeClr val="tx1"/>
              </a:solidFill>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783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endParaRPr lang="en-CA" b="1"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336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404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b="0" dirty="0"/>
              <a:t>Correct Answer: 3</a:t>
            </a:r>
          </a:p>
          <a:p>
            <a:endParaRPr lang="en-CA" b="1" dirty="0"/>
          </a:p>
          <a:p>
            <a:endParaRPr lang="en-CA" b="1"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795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40" indent="-181240">
              <a:buFont typeface="Arial" panose="020B0604020202020204" pitchFamily="34" charset="0"/>
              <a:buChar char="•"/>
            </a:pPr>
            <a:r>
              <a:rPr lang="en-CA" sz="1200" dirty="0">
                <a:solidFill>
                  <a:schemeClr val="tx1"/>
                </a:solidFill>
                <a:latin typeface="+mn-lt"/>
              </a:rPr>
              <a:t>This algorithm describes the proposed management strategy when the initial US is a full-leg compression ultrasound (CUS).</a:t>
            </a:r>
          </a:p>
          <a:p>
            <a:pPr marL="181240" indent="-181240">
              <a:buFont typeface="Arial" panose="020B0604020202020204" pitchFamily="34" charset="0"/>
              <a:buChar char="•"/>
            </a:pPr>
            <a:r>
              <a:rPr lang="en-CA" sz="1200" dirty="0">
                <a:solidFill>
                  <a:schemeClr val="tx1"/>
                </a:solidFill>
                <a:latin typeface="+mn-lt"/>
              </a:rPr>
              <a:t>While a negative full-leg CUS excludes DVT, management is uncertain if there is a positive isolated calf DVT; options include:</a:t>
            </a:r>
          </a:p>
          <a:p>
            <a:pPr marL="664546" lvl="1" indent="-181240">
              <a:buFont typeface="Arial" panose="020B0604020202020204" pitchFamily="34" charset="0"/>
              <a:buChar char="•"/>
            </a:pPr>
            <a:r>
              <a:rPr lang="en-CA" sz="1200" dirty="0">
                <a:solidFill>
                  <a:schemeClr val="tx1"/>
                </a:solidFill>
                <a:latin typeface="+mn-lt"/>
              </a:rPr>
              <a:t>Treatment, which is generally warranted if the patient is very symptomatic and at low risk of bleeding, or if they have risk factors for clot extension </a:t>
            </a:r>
            <a:br>
              <a:rPr lang="en-CA" sz="1200" dirty="0">
                <a:solidFill>
                  <a:schemeClr val="tx1"/>
                </a:solidFill>
                <a:latin typeface="+mn-lt"/>
              </a:rPr>
            </a:br>
            <a:r>
              <a:rPr lang="en-CA" sz="1200" dirty="0">
                <a:solidFill>
                  <a:schemeClr val="tx1"/>
                </a:solidFill>
                <a:latin typeface="+mn-lt"/>
              </a:rPr>
              <a:t>(e.g. positive D-dimer, calf DVT that is extensive or close to the proximal veins, absence of a reversible provoking risk factor, cancer, previous VTE, lower extremity immobilization, and in-patient status)</a:t>
            </a:r>
          </a:p>
          <a:p>
            <a:pPr marL="664546" lvl="1" indent="-181240">
              <a:buFont typeface="Arial" panose="020B0604020202020204" pitchFamily="34" charset="0"/>
              <a:buChar char="•"/>
            </a:pPr>
            <a:r>
              <a:rPr lang="en-CA" sz="1200" dirty="0">
                <a:solidFill>
                  <a:schemeClr val="tx1"/>
                </a:solidFill>
                <a:latin typeface="+mn-lt"/>
              </a:rPr>
              <a:t>Repeat (serial) CUS after 1 to 2 weeks, after which time extension is not likely – this is considered an alternative if the patient is not very symptomatic or at high risk of clot extension </a:t>
            </a:r>
          </a:p>
          <a:p>
            <a:pPr marL="664546" lvl="1" indent="-181240">
              <a:buFont typeface="Arial" panose="020B0604020202020204" pitchFamily="34" charset="0"/>
              <a:buChar char="•"/>
            </a:pPr>
            <a:r>
              <a:rPr lang="en-CA" sz="1200" dirty="0">
                <a:solidFill>
                  <a:schemeClr val="tx1"/>
                </a:solidFill>
                <a:latin typeface="+mn-lt"/>
              </a:rPr>
              <a:t>Distal vein imaging is not usually recommended.</a:t>
            </a:r>
          </a:p>
          <a:p>
            <a:pPr marL="664546" lvl="1" indent="-181240">
              <a:buFont typeface="Arial" panose="020B0604020202020204" pitchFamily="34" charset="0"/>
              <a:buChar char="•"/>
            </a:pPr>
            <a:r>
              <a:rPr lang="en-CA" sz="1200" dirty="0">
                <a:solidFill>
                  <a:schemeClr val="tx1"/>
                </a:solidFill>
                <a:latin typeface="+mn-lt"/>
              </a:rPr>
              <a:t>Treatment is also warranted for patients who are unlikely or unable to return for follow-up (serial) testing.</a:t>
            </a:r>
          </a:p>
          <a:p>
            <a:pPr lvl="0"/>
            <a:endParaRPr lang="en-CA" sz="1200" dirty="0">
              <a:solidFill>
                <a:schemeClr val="tx1"/>
              </a:solidFill>
              <a:latin typeface="+mn-lt"/>
            </a:endParaRPr>
          </a:p>
          <a:p>
            <a:r>
              <a:rPr lang="en-US" sz="1200" b="1" dirty="0">
                <a:solidFill>
                  <a:schemeClr val="tx1"/>
                </a:solidFill>
                <a:latin typeface="+mn-lt"/>
                <a:cs typeface="Candara"/>
              </a:rPr>
              <a:t>Reference:</a:t>
            </a:r>
          </a:p>
          <a:p>
            <a:pPr marL="181240" indent="-181240">
              <a:buFont typeface="Arial" panose="020B0604020202020204" pitchFamily="34" charset="0"/>
              <a:buChar char="•"/>
              <a:defRPr/>
            </a:pPr>
            <a:r>
              <a:rPr lang="en-US" sz="1200" dirty="0">
                <a:solidFill>
                  <a:schemeClr val="tx1"/>
                </a:solidFill>
                <a:latin typeface="+mn-lt"/>
              </a:rPr>
              <a:t>Thrombosis Canada. </a:t>
            </a:r>
            <a:r>
              <a:rPr lang="en-US" sz="1200" i="1" dirty="0">
                <a:solidFill>
                  <a:schemeClr val="tx1"/>
                </a:solidFill>
                <a:latin typeface="+mn-lt"/>
              </a:rPr>
              <a:t>Deep Vein Thrombosis: Diagnosis</a:t>
            </a:r>
            <a:r>
              <a:rPr lang="en-US" sz="1200" dirty="0">
                <a:solidFill>
                  <a:schemeClr val="tx1"/>
                </a:solidFill>
                <a:latin typeface="+mn-lt"/>
              </a:rPr>
              <a:t>. </a:t>
            </a:r>
            <a:br>
              <a:rPr lang="en-US" sz="1200" dirty="0">
                <a:solidFill>
                  <a:schemeClr val="tx1"/>
                </a:solidFill>
                <a:latin typeface="+mn-lt"/>
              </a:rPr>
            </a:br>
            <a:r>
              <a:rPr lang="en-US" sz="1200" dirty="0">
                <a:solidFill>
                  <a:schemeClr val="tx1"/>
                </a:solidFill>
                <a:latin typeface="+mn-lt"/>
              </a:rPr>
              <a:t>Available at: http://thrombosiscanada.ca/?page_id=18#.  </a:t>
            </a:r>
            <a:endParaRPr lang="en-CA" sz="1200" dirty="0">
              <a:solidFill>
                <a:schemeClr val="tx1"/>
              </a:solidFill>
              <a:latin typeface="+mn-lt"/>
            </a:endParaRPr>
          </a:p>
          <a:p>
            <a:pPr lvl="0" algn="l" defTabSz="914400">
              <a:defRPr/>
            </a:pPr>
            <a:endParaRPr lang="en-CA" sz="1200" b="1" dirty="0">
              <a:solidFill>
                <a:schemeClr val="tx1"/>
              </a:solidFill>
              <a:latin typeface="+mn-lt"/>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692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40" indent="-181240">
              <a:buFont typeface="Arial" panose="020B0604020202020204" pitchFamily="34" charset="0"/>
              <a:buChar char="•"/>
            </a:pPr>
            <a:r>
              <a:rPr lang="en-CA" sz="1200" dirty="0">
                <a:solidFill>
                  <a:schemeClr val="tx1"/>
                </a:solidFill>
                <a:latin typeface="+mn-lt"/>
              </a:rPr>
              <a:t>The initial evaluation of patients with a suspected DVT should include a history, physical exam, and an established prediction model (e.g. two-level Wells score).</a:t>
            </a:r>
          </a:p>
          <a:p>
            <a:pPr marL="181240" indent="-181240">
              <a:buFont typeface="Arial" panose="020B0604020202020204" pitchFamily="34" charset="0"/>
              <a:buChar char="•"/>
            </a:pPr>
            <a:r>
              <a:rPr lang="en-CA" sz="1200" dirty="0">
                <a:solidFill>
                  <a:schemeClr val="tx1"/>
                </a:solidFill>
                <a:latin typeface="+mn-lt"/>
              </a:rPr>
              <a:t>If the clinical pretest probability is </a:t>
            </a:r>
            <a:r>
              <a:rPr lang="en-CA" sz="1200" u="sng" dirty="0">
                <a:solidFill>
                  <a:schemeClr val="tx1"/>
                </a:solidFill>
                <a:latin typeface="+mn-lt"/>
              </a:rPr>
              <a:t>unlikely</a:t>
            </a:r>
            <a:r>
              <a:rPr lang="en-CA" sz="1200" dirty="0">
                <a:solidFill>
                  <a:schemeClr val="tx1"/>
                </a:solidFill>
                <a:latin typeface="+mn-lt"/>
              </a:rPr>
              <a:t>, a high-sensitivity D-dimer test should be performed: </a:t>
            </a:r>
          </a:p>
          <a:p>
            <a:pPr marL="664546" lvl="1" indent="-181240">
              <a:buFont typeface="Arial" panose="020B0604020202020204" pitchFamily="34" charset="0"/>
              <a:buChar char="•"/>
            </a:pPr>
            <a:r>
              <a:rPr lang="en-CA" sz="1200" dirty="0">
                <a:solidFill>
                  <a:schemeClr val="tx1"/>
                </a:solidFill>
                <a:latin typeface="+mn-lt"/>
              </a:rPr>
              <a:t>If this is negative, the patient does not likely have DVT and no further testing is required.</a:t>
            </a:r>
          </a:p>
          <a:p>
            <a:pPr marL="664546" lvl="1" indent="-181240">
              <a:buFont typeface="Arial" panose="020B0604020202020204" pitchFamily="34" charset="0"/>
              <a:buChar char="•"/>
            </a:pPr>
            <a:r>
              <a:rPr lang="en-CA" sz="1200" dirty="0">
                <a:solidFill>
                  <a:schemeClr val="tx1"/>
                </a:solidFill>
                <a:latin typeface="+mn-lt"/>
              </a:rPr>
              <a:t>If the D-dimer test is positive, then a proximal leg compression ultrasound is warranted.</a:t>
            </a:r>
          </a:p>
          <a:p>
            <a:pPr marL="181240" indent="-181240">
              <a:buFont typeface="Arial" panose="020B0604020202020204" pitchFamily="34" charset="0"/>
              <a:buChar char="•"/>
            </a:pPr>
            <a:r>
              <a:rPr lang="en-CA" sz="1200" dirty="0">
                <a:solidFill>
                  <a:schemeClr val="tx1"/>
                </a:solidFill>
                <a:latin typeface="+mn-lt"/>
              </a:rPr>
              <a:t>If the clinical pretest probability is </a:t>
            </a:r>
            <a:r>
              <a:rPr lang="en-CA" sz="1200" u="sng" dirty="0">
                <a:solidFill>
                  <a:schemeClr val="tx1"/>
                </a:solidFill>
                <a:latin typeface="+mn-lt"/>
              </a:rPr>
              <a:t>likely</a:t>
            </a:r>
            <a:r>
              <a:rPr lang="en-CA" sz="1200" dirty="0">
                <a:solidFill>
                  <a:schemeClr val="tx1"/>
                </a:solidFill>
                <a:latin typeface="+mn-lt"/>
              </a:rPr>
              <a:t>:</a:t>
            </a:r>
          </a:p>
          <a:p>
            <a:pPr marL="664546" lvl="1" indent="-181240">
              <a:buFont typeface="Arial" panose="020B0604020202020204" pitchFamily="34" charset="0"/>
              <a:buChar char="•"/>
            </a:pPr>
            <a:r>
              <a:rPr lang="en-CA" sz="1200" dirty="0">
                <a:solidFill>
                  <a:schemeClr val="tx1"/>
                </a:solidFill>
                <a:latin typeface="+mn-lt"/>
              </a:rPr>
              <a:t>Anticoagulation treatment can be initiated immediately with a rapid-acting anticoagulant until diagnostic testing is performed, unless they are at high risk of bleeding or have contraindication(s) to anticoagulant therapy.</a:t>
            </a:r>
          </a:p>
          <a:p>
            <a:pPr marL="664546" lvl="1" indent="-181240">
              <a:buFont typeface="Arial" panose="020B0604020202020204" pitchFamily="34" charset="0"/>
              <a:buChar char="•"/>
            </a:pPr>
            <a:r>
              <a:rPr lang="en-CA" sz="1200" dirty="0">
                <a:solidFill>
                  <a:schemeClr val="tx1"/>
                </a:solidFill>
                <a:latin typeface="+mn-lt"/>
              </a:rPr>
              <a:t>A proximal ultrasound should then be conducted and if positive, anticoagulation should be continued; if negative, </a:t>
            </a:r>
            <a:r>
              <a:rPr lang="en-CA" sz="1200" u="sng" dirty="0">
                <a:solidFill>
                  <a:schemeClr val="tx1"/>
                </a:solidFill>
                <a:latin typeface="+mn-lt"/>
              </a:rPr>
              <a:t>then</a:t>
            </a:r>
            <a:r>
              <a:rPr lang="en-CA" sz="1200" dirty="0">
                <a:solidFill>
                  <a:schemeClr val="tx1"/>
                </a:solidFill>
                <a:latin typeface="+mn-lt"/>
              </a:rPr>
              <a:t> a D-dimer test is indicated. </a:t>
            </a:r>
          </a:p>
          <a:p>
            <a:pPr marL="664546" lvl="1" indent="-181240">
              <a:buFont typeface="Arial" panose="020B0604020202020204" pitchFamily="34" charset="0"/>
              <a:buChar char="•"/>
            </a:pPr>
            <a:r>
              <a:rPr lang="en-CA" sz="1200" dirty="0">
                <a:solidFill>
                  <a:schemeClr val="tx1"/>
                </a:solidFill>
                <a:latin typeface="+mn-lt"/>
              </a:rPr>
              <a:t>D-dimers are indicated for patients with a likely clinical probability of DVT but have a negative proximal ultrasound because a distal DVT can be missed on a proximal ultrasound. </a:t>
            </a:r>
          </a:p>
          <a:p>
            <a:pPr marL="664546" lvl="1" indent="-181240">
              <a:buFont typeface="Arial" panose="020B0604020202020204" pitchFamily="34" charset="0"/>
              <a:buChar char="•"/>
            </a:pPr>
            <a:r>
              <a:rPr lang="en-CA" sz="1200" dirty="0">
                <a:solidFill>
                  <a:schemeClr val="tx1"/>
                </a:solidFill>
                <a:latin typeface="+mn-lt"/>
              </a:rPr>
              <a:t>If the D-dimer test is positive, serial ultrasound or whole leg ultrasound should be conducted to confirm DVT. </a:t>
            </a:r>
          </a:p>
          <a:p>
            <a:pPr marL="664546" lvl="1" indent="-181240">
              <a:buFont typeface="Arial" panose="020B0604020202020204" pitchFamily="34" charset="0"/>
              <a:buChar char="•"/>
            </a:pPr>
            <a:r>
              <a:rPr lang="en-CA" sz="1200" dirty="0">
                <a:solidFill>
                  <a:schemeClr val="tx1"/>
                </a:solidFill>
                <a:latin typeface="+mn-lt"/>
              </a:rPr>
              <a:t>However, if the patient had a whole leg compression ultrasound that did not show a DVT, then no further investigation is indicated.</a:t>
            </a:r>
          </a:p>
          <a:p>
            <a:pPr marL="181240" indent="-181240">
              <a:buFont typeface="Arial" panose="020B0604020202020204" pitchFamily="34" charset="0"/>
              <a:buChar char="•"/>
            </a:pPr>
            <a:r>
              <a:rPr lang="en-CA" sz="1200" dirty="0">
                <a:solidFill>
                  <a:schemeClr val="tx1"/>
                </a:solidFill>
                <a:latin typeface="+mn-lt"/>
              </a:rPr>
              <a:t>Whole leg compression ultrasound is an option (rather than proximal ultrasound) to eliminate the need for serial studies. </a:t>
            </a:r>
          </a:p>
          <a:p>
            <a:pPr marL="181240" indent="-181240">
              <a:buFont typeface="Arial" panose="020B0604020202020204" pitchFamily="34" charset="0"/>
              <a:buChar char="•"/>
            </a:pPr>
            <a:r>
              <a:rPr lang="en-CA" sz="1200" dirty="0">
                <a:solidFill>
                  <a:schemeClr val="tx1"/>
                </a:solidFill>
                <a:latin typeface="+mn-lt"/>
              </a:rPr>
              <a:t>It should also be noted that D-dimer is a sensitive but non-specific test for thrombosis (i.e. it is elevated in many conditions besides DVT). </a:t>
            </a:r>
          </a:p>
          <a:p>
            <a:pPr marL="664546" lvl="1" indent="-181240">
              <a:buFont typeface="Arial" panose="020B0604020202020204" pitchFamily="34" charset="0"/>
              <a:buChar char="•"/>
            </a:pPr>
            <a:r>
              <a:rPr lang="en-CA" sz="1200" dirty="0">
                <a:solidFill>
                  <a:schemeClr val="tx1"/>
                </a:solidFill>
                <a:latin typeface="+mn-lt"/>
              </a:rPr>
              <a:t>High-sensitivity D-dimer tests are typically used in Canada (i.e. sensitivity for DVT &gt;90%); however, clinicians should check with their local lab to confirm which D-dimer test is used. </a:t>
            </a:r>
          </a:p>
          <a:p>
            <a:pPr marL="664546" lvl="1" indent="-181240">
              <a:buFont typeface="Arial" panose="020B0604020202020204" pitchFamily="34" charset="0"/>
              <a:buChar char="•"/>
            </a:pPr>
            <a:r>
              <a:rPr lang="en-CA" sz="1200" dirty="0">
                <a:solidFill>
                  <a:schemeClr val="tx1"/>
                </a:solidFill>
                <a:latin typeface="+mn-lt"/>
              </a:rPr>
              <a:t>If access to high-sensitivity D-dimer testing is limited (or significant delays are expected), community physicians may directly refer patients to the emergency department or thrombosis clinic.</a:t>
            </a:r>
          </a:p>
          <a:p>
            <a:endParaRPr lang="en-US" sz="1200" dirty="0">
              <a:solidFill>
                <a:schemeClr val="tx1"/>
              </a:solidFill>
              <a:latin typeface="+mn-lt"/>
              <a:cs typeface="Candara"/>
            </a:endParaRPr>
          </a:p>
          <a:p>
            <a:r>
              <a:rPr lang="en-US" sz="1200" b="1" dirty="0">
                <a:solidFill>
                  <a:schemeClr val="tx1"/>
                </a:solidFill>
                <a:latin typeface="+mn-lt"/>
                <a:cs typeface="Candara"/>
              </a:rPr>
              <a:t>Reference:</a:t>
            </a:r>
          </a:p>
          <a:p>
            <a:pPr marL="181240" indent="-181240">
              <a:buFont typeface="Arial" panose="020B0604020202020204" pitchFamily="34" charset="0"/>
              <a:buChar char="•"/>
              <a:defRPr/>
            </a:pPr>
            <a:r>
              <a:rPr lang="en-US" sz="1200" dirty="0">
                <a:solidFill>
                  <a:schemeClr val="tx1"/>
                </a:solidFill>
                <a:latin typeface="+mn-lt"/>
              </a:rPr>
              <a:t>Thrombosis Canada. </a:t>
            </a:r>
            <a:r>
              <a:rPr lang="en-US" sz="1200" i="1" dirty="0">
                <a:solidFill>
                  <a:schemeClr val="tx1"/>
                </a:solidFill>
                <a:latin typeface="+mn-lt"/>
              </a:rPr>
              <a:t>Deep Vein Thrombosis: Diagnosis</a:t>
            </a:r>
            <a:r>
              <a:rPr lang="en-US" sz="1200" dirty="0">
                <a:solidFill>
                  <a:schemeClr val="tx1"/>
                </a:solidFill>
                <a:latin typeface="+mn-lt"/>
              </a:rPr>
              <a:t>. </a:t>
            </a:r>
            <a:br>
              <a:rPr lang="en-US" sz="1200" dirty="0">
                <a:solidFill>
                  <a:schemeClr val="tx1"/>
                </a:solidFill>
                <a:latin typeface="+mn-lt"/>
              </a:rPr>
            </a:br>
            <a:r>
              <a:rPr lang="en-US" sz="1200" dirty="0">
                <a:solidFill>
                  <a:schemeClr val="tx1"/>
                </a:solidFill>
                <a:latin typeface="+mn-lt"/>
              </a:rPr>
              <a:t>Available at: http://thrombosiscanada.ca/?page_id=18#.  </a:t>
            </a:r>
            <a:endParaRPr lang="en-CA" sz="1200" dirty="0">
              <a:solidFill>
                <a:schemeClr val="tx1"/>
              </a:solidFill>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334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defTabSz="921381">
              <a:defRPr/>
            </a:pPr>
            <a:r>
              <a:rPr lang="en-US" sz="1200" b="1" dirty="0">
                <a:solidFill>
                  <a:schemeClr val="tx1"/>
                </a:solidFill>
                <a:latin typeface="+mn-lt"/>
              </a:rPr>
              <a:t>Apixaban</a:t>
            </a:r>
          </a:p>
          <a:p>
            <a:r>
              <a:rPr lang="en-CA" sz="1200" dirty="0">
                <a:solidFill>
                  <a:schemeClr val="tx1"/>
                </a:solidFill>
                <a:latin typeface="+mn-lt"/>
              </a:rPr>
              <a:t>10 mg taken orally twice daily for 7 days, followed by 5 mg taken orally twice daily</a:t>
            </a:r>
          </a:p>
          <a:p>
            <a:r>
              <a:rPr lang="en-US" sz="1200" dirty="0">
                <a:solidFill>
                  <a:schemeClr val="tx1"/>
                </a:solidFill>
                <a:latin typeface="+mn-lt"/>
              </a:rPr>
              <a:t>Apixaban is approved for the treatment of DVT and/or PE and for the prevention of recurrent DVT and PE. </a:t>
            </a:r>
          </a:p>
          <a:p>
            <a:r>
              <a:rPr lang="en-US" sz="1200" dirty="0">
                <a:solidFill>
                  <a:schemeClr val="tx1"/>
                </a:solidFill>
                <a:latin typeface="+mn-lt"/>
              </a:rPr>
              <a:t>Dosing: 10 mg PO twice daily for the first 7 days, followed by 5 mg twice daily.</a:t>
            </a:r>
            <a:endParaRPr lang="en-CA" sz="1200" dirty="0">
              <a:solidFill>
                <a:schemeClr val="tx1"/>
              </a:solidFill>
              <a:latin typeface="+mn-lt"/>
            </a:endParaRPr>
          </a:p>
          <a:p>
            <a:r>
              <a:rPr lang="en-US" sz="1200" dirty="0">
                <a:solidFill>
                  <a:schemeClr val="tx1"/>
                </a:solidFill>
                <a:latin typeface="+mn-lt"/>
              </a:rPr>
              <a:t>&gt; 6 months of treatment, consideration can be given to reducing the dose to 2.5 mg PO twice daily for long‐term prevention of recurrent VTE.</a:t>
            </a:r>
            <a:endParaRPr lang="en-CA" sz="1200" dirty="0">
              <a:solidFill>
                <a:schemeClr val="tx1"/>
              </a:solidFill>
              <a:latin typeface="+mn-lt"/>
            </a:endParaRPr>
          </a:p>
          <a:p>
            <a:r>
              <a:rPr lang="en-US" sz="1200" dirty="0">
                <a:solidFill>
                  <a:schemeClr val="tx1"/>
                </a:solidFill>
                <a:latin typeface="+mn-lt"/>
              </a:rPr>
              <a:t>Apixaban should not be used in women who are pregnant or breast‐feeding, patients with a </a:t>
            </a:r>
            <a:r>
              <a:rPr lang="en-US" sz="1200" dirty="0" err="1">
                <a:solidFill>
                  <a:schemeClr val="tx1"/>
                </a:solidFill>
                <a:latin typeface="+mn-lt"/>
              </a:rPr>
              <a:t>CrCl</a:t>
            </a:r>
            <a:r>
              <a:rPr lang="en-US" sz="1200" dirty="0">
                <a:solidFill>
                  <a:schemeClr val="tx1"/>
                </a:solidFill>
                <a:latin typeface="+mn-lt"/>
              </a:rPr>
              <a:t> &lt;15mL/min or on dialysis, or patients with severe liver disease.</a:t>
            </a:r>
            <a:endParaRPr lang="en-CA" sz="1200" dirty="0">
              <a:solidFill>
                <a:schemeClr val="tx1"/>
              </a:solidFill>
              <a:latin typeface="+mn-lt"/>
            </a:endParaRPr>
          </a:p>
          <a:p>
            <a:r>
              <a:rPr lang="en-US" sz="1200" dirty="0">
                <a:solidFill>
                  <a:schemeClr val="tx1"/>
                </a:solidFill>
                <a:latin typeface="+mn-lt"/>
              </a:rPr>
              <a:t> </a:t>
            </a:r>
            <a:r>
              <a:rPr lang="en-US" sz="1200" b="1" dirty="0">
                <a:solidFill>
                  <a:schemeClr val="tx1"/>
                </a:solidFill>
                <a:latin typeface="+mn-lt"/>
              </a:rPr>
              <a:t>Rivaroxaban </a:t>
            </a:r>
            <a:endParaRPr lang="en-CA" sz="1200" dirty="0">
              <a:solidFill>
                <a:schemeClr val="tx1"/>
              </a:solidFill>
              <a:latin typeface="+mn-lt"/>
            </a:endParaRPr>
          </a:p>
          <a:p>
            <a:pPr defTabSz="921381">
              <a:defRPr/>
            </a:pPr>
            <a:r>
              <a:rPr lang="en-US" sz="1200" dirty="0">
                <a:solidFill>
                  <a:schemeClr val="tx1"/>
                </a:solidFill>
                <a:latin typeface="+mn-lt"/>
              </a:rPr>
              <a:t>Rivaroxaban is an oral anticoagulant that works through direct inhibition of clotting Factor </a:t>
            </a:r>
            <a:r>
              <a:rPr lang="en-US" sz="1200" dirty="0" err="1">
                <a:solidFill>
                  <a:schemeClr val="tx1"/>
                </a:solidFill>
                <a:latin typeface="+mn-lt"/>
              </a:rPr>
              <a:t>Xa</a:t>
            </a:r>
            <a:r>
              <a:rPr lang="en-US" sz="1200" dirty="0">
                <a:solidFill>
                  <a:schemeClr val="tx1"/>
                </a:solidFill>
                <a:latin typeface="+mn-lt"/>
              </a:rPr>
              <a:t>. In Canada, rivaroxaban is approved for the treatment of DVT and/or PE and for the prevention of recurrent DVT and PE as a simple, non‐parenteral treatment option. For many primary care physicians not comfortable with the use of LMWH, or not having the necessary time and resources to teach  patients self‐injection, rivaroxaban may enable treatment of confirmed VTE without the need to refer to emergency rooms, resulting in more rapid treatment initiation, greater convenience for the patient and physician, as well as potentially reducing health care costs. It is also valuable for patients not willing to accept or unable to manage self‐injection.</a:t>
            </a:r>
            <a:endParaRPr lang="en-CA" sz="1200" dirty="0">
              <a:solidFill>
                <a:schemeClr val="tx1"/>
              </a:solidFill>
              <a:latin typeface="+mn-lt"/>
            </a:endParaRPr>
          </a:p>
          <a:p>
            <a:r>
              <a:rPr lang="en-US" sz="1200" dirty="0">
                <a:solidFill>
                  <a:schemeClr val="tx1"/>
                </a:solidFill>
                <a:latin typeface="+mn-lt"/>
              </a:rPr>
              <a:t>·	Dosing: 15 mg PO twice daily for the first 21 days, followed by 20 mg once daily for the duration of treatment.</a:t>
            </a:r>
            <a:endParaRPr lang="en-CA" sz="1200" dirty="0">
              <a:solidFill>
                <a:schemeClr val="tx1"/>
              </a:solidFill>
              <a:latin typeface="+mn-lt"/>
            </a:endParaRPr>
          </a:p>
          <a:p>
            <a:r>
              <a:rPr lang="en-US" sz="1200" dirty="0">
                <a:solidFill>
                  <a:schemeClr val="tx1"/>
                </a:solidFill>
                <a:latin typeface="+mn-lt"/>
              </a:rPr>
              <a:t>·	Rivaroxaban should not be used in women who are pregnant or breast‐feeding, patients with a </a:t>
            </a:r>
            <a:r>
              <a:rPr lang="en-US" sz="1200" dirty="0" err="1">
                <a:solidFill>
                  <a:schemeClr val="tx1"/>
                </a:solidFill>
                <a:latin typeface="+mn-lt"/>
              </a:rPr>
              <a:t>CrCl</a:t>
            </a:r>
            <a:r>
              <a:rPr lang="en-US" sz="1200" dirty="0">
                <a:solidFill>
                  <a:schemeClr val="tx1"/>
                </a:solidFill>
                <a:latin typeface="+mn-lt"/>
              </a:rPr>
              <a:t> &lt;30mL/min, or patients with severe liver disease.</a:t>
            </a:r>
          </a:p>
          <a:p>
            <a:r>
              <a:rPr lang="en-US" sz="1200" b="1" dirty="0">
                <a:solidFill>
                  <a:schemeClr val="tx1"/>
                </a:solidFill>
                <a:latin typeface="+mn-lt"/>
              </a:rPr>
              <a:t>Dabigatran </a:t>
            </a:r>
          </a:p>
          <a:p>
            <a:r>
              <a:rPr lang="en-US" sz="1200" dirty="0">
                <a:solidFill>
                  <a:schemeClr val="tx1"/>
                </a:solidFill>
                <a:latin typeface="+mn-lt"/>
              </a:rPr>
              <a:t>Dabigatran is an oral anticoagulant that works through direct inhibition of clotting Factor </a:t>
            </a:r>
            <a:r>
              <a:rPr lang="en-US" sz="1200" dirty="0" err="1">
                <a:solidFill>
                  <a:schemeClr val="tx1"/>
                </a:solidFill>
                <a:latin typeface="+mn-lt"/>
              </a:rPr>
              <a:t>IIa</a:t>
            </a:r>
            <a:r>
              <a:rPr lang="en-US" sz="1200" dirty="0">
                <a:solidFill>
                  <a:schemeClr val="tx1"/>
                </a:solidFill>
                <a:latin typeface="+mn-lt"/>
              </a:rPr>
              <a:t> thrombin). In Canada, dabigatran is approved for the treatment of acute DVT and/or PE after a 5‐10 day initial treatment period with a parenteral anticoagulant (usually a LMWH) and for the prevention of recurrent DVT and PE.</a:t>
            </a:r>
            <a:endParaRPr lang="en-CA" sz="1200" dirty="0">
              <a:solidFill>
                <a:schemeClr val="tx1"/>
              </a:solidFill>
              <a:latin typeface="+mn-lt"/>
            </a:endParaRPr>
          </a:p>
          <a:p>
            <a:r>
              <a:rPr lang="en-US" sz="1200" dirty="0">
                <a:solidFill>
                  <a:schemeClr val="tx1"/>
                </a:solidFill>
                <a:latin typeface="+mn-lt"/>
              </a:rPr>
              <a:t>·    Dosing: 150 mg PO twice daily for the duration of treatment.</a:t>
            </a:r>
            <a:endParaRPr lang="en-CA" sz="1200" dirty="0">
              <a:solidFill>
                <a:schemeClr val="tx1"/>
              </a:solidFill>
              <a:latin typeface="+mn-lt"/>
            </a:endParaRPr>
          </a:p>
          <a:p>
            <a:r>
              <a:rPr lang="en-US" sz="1200" dirty="0">
                <a:solidFill>
                  <a:schemeClr val="tx1"/>
                </a:solidFill>
                <a:latin typeface="+mn-lt"/>
              </a:rPr>
              <a:t>·    Dabigatran should not be used in women who are pregnant or breast‐feeding, or patients with a </a:t>
            </a:r>
            <a:r>
              <a:rPr lang="en-US" sz="1200" dirty="0" err="1">
                <a:solidFill>
                  <a:schemeClr val="tx1"/>
                </a:solidFill>
                <a:latin typeface="+mn-lt"/>
              </a:rPr>
              <a:t>CrCl</a:t>
            </a:r>
            <a:r>
              <a:rPr lang="en-US" sz="1200" dirty="0">
                <a:solidFill>
                  <a:schemeClr val="tx1"/>
                </a:solidFill>
                <a:latin typeface="+mn-lt"/>
              </a:rPr>
              <a:t> &lt;30mL/min.</a:t>
            </a:r>
          </a:p>
          <a:p>
            <a:r>
              <a:rPr lang="en-US" sz="1200" b="1" dirty="0">
                <a:solidFill>
                  <a:schemeClr val="tx1"/>
                </a:solidFill>
                <a:latin typeface="+mn-lt"/>
              </a:rPr>
              <a:t>ASA</a:t>
            </a:r>
          </a:p>
          <a:p>
            <a:r>
              <a:rPr lang="en-US" sz="1200" dirty="0">
                <a:solidFill>
                  <a:schemeClr val="tx1"/>
                </a:solidFill>
                <a:latin typeface="+mn-lt"/>
              </a:rPr>
              <a:t>ASA should not be used for initial treatment of VTE and provides less protection than continued anticoagulation for extended treatment. Two extended treatment studies of patients with a first unprovoked DVT demonstrated that low‐dose ASA provided benefit over placebo for patients having completed 6‐18 months of anticoagulation.</a:t>
            </a:r>
            <a:endParaRPr lang="en-US" sz="1200" b="1" dirty="0">
              <a:solidFill>
                <a:schemeClr val="tx1"/>
              </a:solidFill>
              <a:latin typeface="+mn-lt"/>
            </a:endParaRPr>
          </a:p>
          <a:p>
            <a:r>
              <a:rPr lang="en-US" sz="1200" b="1" dirty="0">
                <a:solidFill>
                  <a:schemeClr val="tx1"/>
                </a:solidFill>
                <a:latin typeface="+mn-lt"/>
              </a:rPr>
              <a:t>Warfarin:</a:t>
            </a:r>
          </a:p>
          <a:p>
            <a:r>
              <a:rPr lang="en-US" sz="1200" dirty="0">
                <a:solidFill>
                  <a:schemeClr val="tx1"/>
                </a:solidFill>
                <a:latin typeface="+mn-lt"/>
              </a:rPr>
              <a:t>Initial treatment with warfarin should be combined with an immediate‐acting agent such as LMWH for at least 5 days and until the INR reaches at least 2.0 for two consecutive days. Initial dosing is best guided by using standardized nomograms for best results. Frequent monitoring is required until a stable, in‐range INR is reached, after which reduced frequency of testing is appropriate. Warfarin is associated with many drug and food interactions that affect INR. Alcohol and a number of health supplements (e.g. St. John’s Wort) can also change the INR. Alterations in concomitant medications and new concurrent illness should be associated with INR testing. Patients should </a:t>
            </a:r>
            <a:r>
              <a:rPr lang="en-US" sz="1200" u="sng" dirty="0">
                <a:solidFill>
                  <a:schemeClr val="tx1"/>
                </a:solidFill>
                <a:latin typeface="+mn-lt"/>
              </a:rPr>
              <a:t>not</a:t>
            </a:r>
            <a:r>
              <a:rPr lang="en-US" sz="1200" dirty="0">
                <a:solidFill>
                  <a:schemeClr val="tx1"/>
                </a:solidFill>
                <a:latin typeface="+mn-lt"/>
              </a:rPr>
              <a:t> reduce intake</a:t>
            </a:r>
            <a:r>
              <a:rPr lang="en-CA" sz="1200" baseline="0" dirty="0">
                <a:solidFill>
                  <a:schemeClr val="tx1"/>
                </a:solidFill>
                <a:latin typeface="+mn-lt"/>
              </a:rPr>
              <a:t> </a:t>
            </a:r>
            <a:r>
              <a:rPr lang="en-US" sz="1200" dirty="0">
                <a:solidFill>
                  <a:schemeClr val="tx1"/>
                </a:solidFill>
                <a:latin typeface="+mn-lt"/>
              </a:rPr>
              <a:t>of foods high in vitamin K, but should be encouraged to maintain a consistent diet.</a:t>
            </a:r>
            <a:endParaRPr lang="en-CA" sz="1200" dirty="0">
              <a:solidFill>
                <a:schemeClr val="tx1"/>
              </a:solidFill>
              <a:latin typeface="+mn-lt"/>
            </a:endParaRPr>
          </a:p>
          <a:p>
            <a:r>
              <a:rPr lang="en-US" sz="1200" b="1" dirty="0">
                <a:solidFill>
                  <a:schemeClr val="tx1"/>
                </a:solidFill>
                <a:latin typeface="+mn-lt"/>
              </a:rPr>
              <a:t>LMWH</a:t>
            </a:r>
            <a:endParaRPr lang="en-US" sz="1200" dirty="0">
              <a:solidFill>
                <a:schemeClr val="tx1"/>
              </a:solidFill>
              <a:latin typeface="+mn-lt"/>
            </a:endParaRPr>
          </a:p>
          <a:p>
            <a:r>
              <a:rPr lang="en-US" sz="1200" dirty="0" err="1">
                <a:solidFill>
                  <a:schemeClr val="tx1"/>
                </a:solidFill>
                <a:latin typeface="+mn-lt"/>
              </a:rPr>
              <a:t>Dalteparin</a:t>
            </a:r>
            <a:r>
              <a:rPr lang="en-US" sz="1200" dirty="0">
                <a:solidFill>
                  <a:schemeClr val="tx1"/>
                </a:solidFill>
                <a:latin typeface="+mn-lt"/>
              </a:rPr>
              <a:t> (</a:t>
            </a:r>
            <a:r>
              <a:rPr lang="en-US" sz="1200" dirty="0" err="1">
                <a:solidFill>
                  <a:schemeClr val="tx1"/>
                </a:solidFill>
                <a:latin typeface="+mn-lt"/>
              </a:rPr>
              <a:t>Fragmin</a:t>
            </a:r>
            <a:r>
              <a:rPr lang="en-US" sz="1200" dirty="0">
                <a:solidFill>
                  <a:schemeClr val="tx1"/>
                </a:solidFill>
                <a:latin typeface="+mn-lt"/>
              </a:rPr>
              <a:t>®): 200 U/kg SC once daily (preferred) or 100 U/kg SC twice daily. Enoxaparin (</a:t>
            </a:r>
            <a:r>
              <a:rPr lang="en-US" sz="1200" dirty="0" err="1">
                <a:solidFill>
                  <a:schemeClr val="tx1"/>
                </a:solidFill>
                <a:latin typeface="+mn-lt"/>
              </a:rPr>
              <a:t>Lovenox</a:t>
            </a:r>
            <a:r>
              <a:rPr lang="en-US" sz="1200" dirty="0">
                <a:solidFill>
                  <a:schemeClr val="tx1"/>
                </a:solidFill>
                <a:latin typeface="+mn-lt"/>
              </a:rPr>
              <a:t>®): 1.5 mg/kg SC once daily or 1 mg/kg SC twice daily.</a:t>
            </a:r>
            <a:endParaRPr lang="en-CA" sz="1200" dirty="0">
              <a:solidFill>
                <a:schemeClr val="tx1"/>
              </a:solidFill>
              <a:latin typeface="+mn-lt"/>
            </a:endParaRPr>
          </a:p>
          <a:p>
            <a:r>
              <a:rPr lang="en-US" sz="1200" dirty="0">
                <a:solidFill>
                  <a:schemeClr val="tx1"/>
                </a:solidFill>
                <a:latin typeface="+mn-lt"/>
              </a:rPr>
              <a:t>Tinzaparin (</a:t>
            </a:r>
            <a:r>
              <a:rPr lang="en-US" sz="1200" dirty="0" err="1">
                <a:solidFill>
                  <a:schemeClr val="tx1"/>
                </a:solidFill>
                <a:latin typeface="+mn-lt"/>
              </a:rPr>
              <a:t>Innohep</a:t>
            </a:r>
            <a:r>
              <a:rPr lang="en-US" sz="1200" dirty="0">
                <a:solidFill>
                  <a:schemeClr val="tx1"/>
                </a:solidFill>
                <a:latin typeface="+mn-lt"/>
              </a:rPr>
              <a:t>®): 175 U/kg SC once daily.</a:t>
            </a:r>
            <a:endParaRPr lang="en-CA" sz="1200" dirty="0">
              <a:solidFill>
                <a:schemeClr val="tx1"/>
              </a:solidFill>
              <a:latin typeface="+mn-lt"/>
            </a:endParaRPr>
          </a:p>
          <a:p>
            <a:r>
              <a:rPr lang="en-US" sz="1200" dirty="0">
                <a:solidFill>
                  <a:schemeClr val="tx1"/>
                </a:solidFill>
                <a:latin typeface="+mn-lt"/>
              </a:rPr>
              <a:t>·    The dose of LMWH is generally rounded up to the nearest pre‐filled syringe dose.</a:t>
            </a:r>
            <a:endParaRPr lang="en-CA" sz="1200" dirty="0">
              <a:solidFill>
                <a:schemeClr val="tx1"/>
              </a:solidFill>
              <a:latin typeface="+mn-lt"/>
            </a:endParaRPr>
          </a:p>
          <a:p>
            <a:r>
              <a:rPr lang="en-US" sz="1200" dirty="0">
                <a:solidFill>
                  <a:schemeClr val="tx1"/>
                </a:solidFill>
                <a:latin typeface="+mn-lt"/>
              </a:rPr>
              <a:t>·    For obese patients, the dose of LMWH is based on their actual body weight (and not capped at</a:t>
            </a:r>
            <a:r>
              <a:rPr lang="en-CA" sz="1200" baseline="0" dirty="0">
                <a:solidFill>
                  <a:schemeClr val="tx1"/>
                </a:solidFill>
                <a:latin typeface="+mn-lt"/>
              </a:rPr>
              <a:t> </a:t>
            </a:r>
            <a:r>
              <a:rPr lang="en-US" sz="1200" dirty="0">
                <a:solidFill>
                  <a:schemeClr val="tx1"/>
                </a:solidFill>
                <a:latin typeface="+mn-lt"/>
              </a:rPr>
              <a:t>18,000 U/day).</a:t>
            </a:r>
            <a:endParaRPr lang="en-CA" sz="1200" dirty="0">
              <a:solidFill>
                <a:schemeClr val="tx1"/>
              </a:solidFill>
              <a:latin typeface="+mn-lt"/>
            </a:endParaRPr>
          </a:p>
          <a:p>
            <a:r>
              <a:rPr lang="en-US" sz="1200" dirty="0">
                <a:solidFill>
                  <a:schemeClr val="tx1"/>
                </a:solidFill>
                <a:latin typeface="+mn-lt"/>
              </a:rPr>
              <a:t>·	For patients with severe renal insufficiency (creatinine clearance &lt;30 mL/min), clinical data on the use of LMWH for the treatment of VTE are limited and LMWHs should be used with</a:t>
            </a:r>
            <a:r>
              <a:rPr lang="en-CA" sz="1200" baseline="0" dirty="0">
                <a:solidFill>
                  <a:schemeClr val="tx1"/>
                </a:solidFill>
                <a:latin typeface="+mn-lt"/>
              </a:rPr>
              <a:t> </a:t>
            </a:r>
            <a:r>
              <a:rPr lang="en-US" sz="1200" dirty="0">
                <a:solidFill>
                  <a:schemeClr val="tx1"/>
                </a:solidFill>
                <a:latin typeface="+mn-lt"/>
              </a:rPr>
              <a:t>caution (or avoided). If used, the dose of LMWH should be reduced. If LMWH is to be used long‐term in the setting of severe renal insufficiency, monitoring with anti‐factor </a:t>
            </a:r>
            <a:r>
              <a:rPr lang="en-US" sz="1200" dirty="0" err="1">
                <a:solidFill>
                  <a:schemeClr val="tx1"/>
                </a:solidFill>
                <a:latin typeface="+mn-lt"/>
              </a:rPr>
              <a:t>Xa</a:t>
            </a:r>
            <a:r>
              <a:rPr lang="en-US" sz="1200" dirty="0">
                <a:solidFill>
                  <a:schemeClr val="tx1"/>
                </a:solidFill>
                <a:latin typeface="+mn-lt"/>
              </a:rPr>
              <a:t> levels may be required.</a:t>
            </a:r>
            <a:endParaRPr lang="en-CA" sz="1200" dirty="0">
              <a:solidFill>
                <a:schemeClr val="tx1"/>
              </a:solidFill>
              <a:latin typeface="+mn-lt"/>
            </a:endParaRPr>
          </a:p>
          <a:p>
            <a:endParaRPr lang="en-CA" sz="1200" dirty="0">
              <a:solidFill>
                <a:schemeClr val="tx1"/>
              </a:solidFill>
              <a:latin typeface="+mn-lt"/>
            </a:endParaRPr>
          </a:p>
          <a:p>
            <a:endParaRPr lang="en-US" sz="1200" dirty="0">
              <a:solidFill>
                <a:schemeClr val="tx1"/>
              </a:solidFill>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015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01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862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defTabSz="966612">
              <a:defRPr/>
            </a:pPr>
            <a:r>
              <a:rPr lang="en-CA" sz="1200" dirty="0">
                <a:solidFill>
                  <a:schemeClr val="tx1"/>
                </a:solidFill>
                <a:latin typeface="+mn-lt"/>
              </a:rPr>
              <a:t>For</a:t>
            </a:r>
            <a:r>
              <a:rPr lang="en-CA" sz="1200" baseline="0" dirty="0">
                <a:solidFill>
                  <a:schemeClr val="tx1"/>
                </a:solidFill>
                <a:latin typeface="+mn-lt"/>
              </a:rPr>
              <a:t> </a:t>
            </a:r>
            <a:r>
              <a:rPr lang="en-CA" sz="1200" baseline="0" dirty="0" err="1">
                <a:solidFill>
                  <a:schemeClr val="tx1"/>
                </a:solidFill>
                <a:latin typeface="+mn-lt"/>
              </a:rPr>
              <a:t>edoxaban</a:t>
            </a:r>
            <a:r>
              <a:rPr lang="en-CA" sz="1200" baseline="0" dirty="0">
                <a:solidFill>
                  <a:schemeClr val="tx1"/>
                </a:solidFill>
                <a:latin typeface="+mn-lt"/>
              </a:rPr>
              <a:t>: </a:t>
            </a:r>
            <a:r>
              <a:rPr lang="en-US" sz="1200" dirty="0">
                <a:solidFill>
                  <a:schemeClr val="tx1"/>
                </a:solidFill>
                <a:latin typeface="+mn-lt"/>
              </a:rPr>
              <a:t>a post-hoc analysis of the Hokusai-VTE study was undertaken. </a:t>
            </a:r>
            <a:r>
              <a:rPr lang="en-US" sz="1200" b="1" dirty="0">
                <a:solidFill>
                  <a:schemeClr val="tx1"/>
                </a:solidFill>
                <a:latin typeface="+mn-lt"/>
              </a:rPr>
              <a:t>Lancet </a:t>
            </a:r>
            <a:r>
              <a:rPr lang="en-US" sz="1200" b="1" dirty="0" err="1">
                <a:solidFill>
                  <a:schemeClr val="tx1"/>
                </a:solidFill>
                <a:latin typeface="+mn-lt"/>
              </a:rPr>
              <a:t>Haematol</a:t>
            </a:r>
            <a:r>
              <a:rPr lang="en-US" sz="1200" b="1" dirty="0">
                <a:solidFill>
                  <a:schemeClr val="tx1"/>
                </a:solidFill>
                <a:latin typeface="+mn-lt"/>
              </a:rPr>
              <a:t> 2016; </a:t>
            </a:r>
            <a:r>
              <a:rPr lang="fi-FI" sz="1200" b="1" dirty="0">
                <a:solidFill>
                  <a:schemeClr val="tx1"/>
                </a:solidFill>
                <a:latin typeface="+mn-lt"/>
              </a:rPr>
              <a:t>3: e228–36</a:t>
            </a:r>
            <a:endParaRPr lang="en-US" sz="1200" b="1" dirty="0">
              <a:solidFill>
                <a:schemeClr val="tx1"/>
              </a:solidFill>
              <a:latin typeface="+mn-lt"/>
            </a:endParaRPr>
          </a:p>
          <a:p>
            <a:r>
              <a:rPr lang="en-US" sz="1200" b="1" dirty="0">
                <a:solidFill>
                  <a:schemeClr val="tx1"/>
                </a:solidFill>
                <a:latin typeface="+mn-lt"/>
              </a:rPr>
              <a:t>Methods</a:t>
            </a:r>
            <a:r>
              <a:rPr lang="en-US" sz="1200" dirty="0">
                <a:solidFill>
                  <a:schemeClr val="tx1"/>
                </a:solidFill>
                <a:latin typeface="+mn-lt"/>
              </a:rPr>
              <a:t> The Hokusai-VTE trial (NCT00986154) was a </a:t>
            </a:r>
            <a:r>
              <a:rPr lang="en-US" sz="1200" dirty="0" err="1">
                <a:solidFill>
                  <a:schemeClr val="tx1"/>
                </a:solidFill>
                <a:latin typeface="+mn-lt"/>
              </a:rPr>
              <a:t>randomised</a:t>
            </a:r>
            <a:r>
              <a:rPr lang="en-US" sz="1200" dirty="0">
                <a:solidFill>
                  <a:schemeClr val="tx1"/>
                </a:solidFill>
                <a:latin typeface="+mn-lt"/>
              </a:rPr>
              <a:t>, double-blind, event driven non-inferiority trial in 8292 patients comparing </a:t>
            </a:r>
            <a:r>
              <a:rPr lang="en-US" sz="1200" dirty="0" err="1">
                <a:solidFill>
                  <a:schemeClr val="tx1"/>
                </a:solidFill>
                <a:latin typeface="+mn-lt"/>
              </a:rPr>
              <a:t>edoxaban</a:t>
            </a:r>
            <a:r>
              <a:rPr lang="en-US" sz="1200" dirty="0">
                <a:solidFill>
                  <a:schemeClr val="tx1"/>
                </a:solidFill>
                <a:latin typeface="+mn-lt"/>
              </a:rPr>
              <a:t> with warfarin in the treatment of patients with acute venous thromboembolism. All patients were treated for at least 3 months and treatment was continued for up to 12 months. The outcomes at 12 months were documented in all patients irrespective of treatment duration. 3633 patients treated with </a:t>
            </a:r>
            <a:r>
              <a:rPr lang="en-US" sz="1200" dirty="0" err="1">
                <a:solidFill>
                  <a:schemeClr val="tx1"/>
                </a:solidFill>
                <a:latin typeface="+mn-lt"/>
              </a:rPr>
              <a:t>edoxaban</a:t>
            </a:r>
            <a:r>
              <a:rPr lang="en-US" sz="1200" dirty="0">
                <a:solidFill>
                  <a:schemeClr val="tx1"/>
                </a:solidFill>
                <a:latin typeface="+mn-lt"/>
              </a:rPr>
              <a:t> and 3594 treated with warfarin who completed 3 months of treatment were eligible for this analysis. The primary efficacy outcome was the incidence of adjudicated symptomatic recurrent venous thromboembolism evaluated for each of the time intervals of 3 months, greater than 3 months to 6 months, greater than 6 months to less than 12 months, and at 12 months, as well as the cumulative incidence occurring between 3 and 12 months. The principal safety outcome was the incidence of clinically relevant bleeding (composite of major or clinically relevant non-major bleeding). Both on-treatment and intention-to-treat analyses were done.</a:t>
            </a:r>
          </a:p>
          <a:p>
            <a:endParaRPr lang="en-CA" sz="1200" dirty="0">
              <a:solidFill>
                <a:schemeClr val="tx1"/>
              </a:solidFill>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747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defTabSz="966612">
              <a:defRPr/>
            </a:pPr>
            <a:r>
              <a:rPr lang="en-CA" sz="1200" dirty="0">
                <a:solidFill>
                  <a:schemeClr val="tx1"/>
                </a:solidFill>
                <a:latin typeface="+mn-lt"/>
              </a:rPr>
              <a:t>For</a:t>
            </a:r>
            <a:r>
              <a:rPr lang="en-CA" sz="1200" baseline="0" dirty="0">
                <a:solidFill>
                  <a:schemeClr val="tx1"/>
                </a:solidFill>
                <a:latin typeface="+mn-lt"/>
              </a:rPr>
              <a:t> </a:t>
            </a:r>
            <a:r>
              <a:rPr lang="en-CA" sz="1200" baseline="0" dirty="0" err="1">
                <a:solidFill>
                  <a:schemeClr val="tx1"/>
                </a:solidFill>
                <a:latin typeface="+mn-lt"/>
              </a:rPr>
              <a:t>edoxaban</a:t>
            </a:r>
            <a:r>
              <a:rPr lang="en-CA" sz="1200" baseline="0" dirty="0">
                <a:solidFill>
                  <a:schemeClr val="tx1"/>
                </a:solidFill>
                <a:latin typeface="+mn-lt"/>
              </a:rPr>
              <a:t>: </a:t>
            </a:r>
            <a:r>
              <a:rPr lang="en-US" sz="1200" dirty="0">
                <a:solidFill>
                  <a:schemeClr val="tx1"/>
                </a:solidFill>
                <a:latin typeface="+mn-lt"/>
              </a:rPr>
              <a:t>a post-hoc analysis of the Hokusai-VTE study was undertaken. </a:t>
            </a:r>
            <a:r>
              <a:rPr lang="en-US" sz="1200" b="1" dirty="0">
                <a:solidFill>
                  <a:schemeClr val="tx1"/>
                </a:solidFill>
                <a:latin typeface="+mn-lt"/>
              </a:rPr>
              <a:t>Lancet </a:t>
            </a:r>
            <a:r>
              <a:rPr lang="en-US" sz="1200" b="1" dirty="0" err="1">
                <a:solidFill>
                  <a:schemeClr val="tx1"/>
                </a:solidFill>
                <a:latin typeface="+mn-lt"/>
              </a:rPr>
              <a:t>Haematol</a:t>
            </a:r>
            <a:r>
              <a:rPr lang="en-US" sz="1200" b="1" dirty="0">
                <a:solidFill>
                  <a:schemeClr val="tx1"/>
                </a:solidFill>
                <a:latin typeface="+mn-lt"/>
              </a:rPr>
              <a:t> 2016; </a:t>
            </a:r>
            <a:r>
              <a:rPr lang="fi-FI" sz="1200" b="1" dirty="0">
                <a:solidFill>
                  <a:schemeClr val="tx1"/>
                </a:solidFill>
                <a:latin typeface="+mn-lt"/>
              </a:rPr>
              <a:t>3: e228–36</a:t>
            </a:r>
            <a:endParaRPr lang="en-US" sz="1200" b="1" dirty="0">
              <a:solidFill>
                <a:schemeClr val="tx1"/>
              </a:solidFill>
              <a:latin typeface="+mn-lt"/>
            </a:endParaRPr>
          </a:p>
          <a:p>
            <a:r>
              <a:rPr lang="en-US" sz="1200" b="1" dirty="0">
                <a:solidFill>
                  <a:schemeClr val="tx1"/>
                </a:solidFill>
                <a:latin typeface="+mn-lt"/>
              </a:rPr>
              <a:t>Findings</a:t>
            </a:r>
            <a:r>
              <a:rPr lang="en-US" sz="1200" dirty="0">
                <a:solidFill>
                  <a:schemeClr val="tx1"/>
                </a:solidFill>
                <a:latin typeface="+mn-lt"/>
              </a:rPr>
              <a:t> In the on-treatment analysis, the incidence of recurrent venous thromboembolism at 3 months was 1.1% (0.8–1.4; 44 of 4118 patients) in the </a:t>
            </a:r>
            <a:r>
              <a:rPr lang="en-US" sz="1200" dirty="0" err="1">
                <a:solidFill>
                  <a:schemeClr val="tx1"/>
                </a:solidFill>
                <a:latin typeface="+mn-lt"/>
              </a:rPr>
              <a:t>edoxaban</a:t>
            </a:r>
            <a:r>
              <a:rPr lang="en-US" sz="1200" dirty="0">
                <a:solidFill>
                  <a:schemeClr val="tx1"/>
                </a:solidFill>
                <a:latin typeface="+mn-lt"/>
              </a:rPr>
              <a:t>-treated group versus 1.2% (0.9–1.6; 51 of 4122) in the warfarin-treated group; between greater than 3 months and 6 months, 0.7% (0.3–1.5; eight of 1076) versus 0.5% (0.2–1.1; fi </a:t>
            </a:r>
            <a:r>
              <a:rPr lang="en-US" sz="1200" dirty="0" err="1">
                <a:solidFill>
                  <a:schemeClr val="tx1"/>
                </a:solidFill>
                <a:latin typeface="+mn-lt"/>
              </a:rPr>
              <a:t>ve</a:t>
            </a:r>
            <a:r>
              <a:rPr lang="en-US" sz="1200" dirty="0">
                <a:solidFill>
                  <a:schemeClr val="tx1"/>
                </a:solidFill>
                <a:latin typeface="+mn-lt"/>
              </a:rPr>
              <a:t> of 1084); between greater than 6 months and less than 12 months, 0.2% (0.0–0.8; two of 896) versus 0.8% (0.03–1.7; seven of 851); and at 12 months, &lt;0.1% (0.0–0.3; one of 1661) versus 0.1% (0.0–0.4; two of 1659). In the on-treatment analysis, the cumulative incidence of recurrent venous thromboembolism between 3 and 12 months was 0.3% (95% CI 0.2–1.5; 11 of 3633 patients) in the </a:t>
            </a:r>
            <a:r>
              <a:rPr lang="en-US" sz="1200" dirty="0" err="1">
                <a:solidFill>
                  <a:schemeClr val="tx1"/>
                </a:solidFill>
                <a:latin typeface="+mn-lt"/>
              </a:rPr>
              <a:t>edoxaban</a:t>
            </a:r>
            <a:r>
              <a:rPr lang="en-US" sz="1200" dirty="0">
                <a:solidFill>
                  <a:schemeClr val="tx1"/>
                </a:solidFill>
                <a:latin typeface="+mn-lt"/>
              </a:rPr>
              <a:t>-treated group and 0.4% (0.2–1.7; 14 of 3594) in the warfarin-treated group (HR 0.78, 95% CI 0.36–1.72). The cumulative incidence of clinically relevant bleeding (major or non-major) between 3 and 12 months was 3.9% (95% CI 3.3–4.6; 143 of 3633 patients) in the </a:t>
            </a:r>
            <a:r>
              <a:rPr lang="en-US" sz="1200" dirty="0" err="1">
                <a:solidFill>
                  <a:schemeClr val="tx1"/>
                </a:solidFill>
                <a:latin typeface="+mn-lt"/>
              </a:rPr>
              <a:t>edoxaban</a:t>
            </a:r>
            <a:r>
              <a:rPr lang="en-US" sz="1200" dirty="0">
                <a:solidFill>
                  <a:schemeClr val="tx1"/>
                </a:solidFill>
                <a:latin typeface="+mn-lt"/>
              </a:rPr>
              <a:t>-treated group and 4.1% (3.5–4.8; 147 of 3594 patients) in the warfarin-treated group (HR 0.97, 95% CI 0.77–1.22); cumulative incidence of major bleeding was 0.3% (95% CI 0.2–0.5; 11 of 3633 patients) in the </a:t>
            </a:r>
            <a:r>
              <a:rPr lang="en-US" sz="1200" dirty="0" err="1">
                <a:solidFill>
                  <a:schemeClr val="tx1"/>
                </a:solidFill>
                <a:latin typeface="+mn-lt"/>
              </a:rPr>
              <a:t>edoxaban</a:t>
            </a:r>
            <a:r>
              <a:rPr lang="en-US" sz="1200" dirty="0">
                <a:solidFill>
                  <a:schemeClr val="tx1"/>
                </a:solidFill>
                <a:latin typeface="+mn-lt"/>
              </a:rPr>
              <a:t>-treated group and 0.7% (0.4–1.0; 24 of 3594 patients) in the warfarin-treated group (HR 0.45, 95% CI 0.22–0.92). Similar results were obtained in the intention-to-treat analysis.</a:t>
            </a:r>
          </a:p>
          <a:p>
            <a:r>
              <a:rPr lang="en-US" sz="1200" b="1" dirty="0">
                <a:solidFill>
                  <a:schemeClr val="tx1"/>
                </a:solidFill>
                <a:latin typeface="+mn-lt"/>
              </a:rPr>
              <a:t>Interpretation</a:t>
            </a:r>
            <a:r>
              <a:rPr lang="en-US" sz="1200" dirty="0">
                <a:solidFill>
                  <a:schemeClr val="tx1"/>
                </a:solidFill>
                <a:latin typeface="+mn-lt"/>
              </a:rPr>
              <a:t> Extended treatment with </a:t>
            </a:r>
            <a:r>
              <a:rPr lang="en-US" sz="1200" dirty="0" err="1">
                <a:solidFill>
                  <a:schemeClr val="tx1"/>
                </a:solidFill>
                <a:latin typeface="+mn-lt"/>
              </a:rPr>
              <a:t>edoxaban</a:t>
            </a:r>
            <a:r>
              <a:rPr lang="en-US" sz="1200" dirty="0">
                <a:solidFill>
                  <a:schemeClr val="tx1"/>
                </a:solidFill>
                <a:latin typeface="+mn-lt"/>
              </a:rPr>
              <a:t> is effective and associated with less major bleeding than warfarin. </a:t>
            </a:r>
            <a:r>
              <a:rPr lang="en-US" sz="1200" dirty="0" err="1">
                <a:solidFill>
                  <a:schemeClr val="tx1"/>
                </a:solidFill>
                <a:latin typeface="+mn-lt"/>
              </a:rPr>
              <a:t>Edoxaban</a:t>
            </a:r>
            <a:r>
              <a:rPr lang="en-US" sz="1200" dirty="0">
                <a:solidFill>
                  <a:schemeClr val="tx1"/>
                </a:solidFill>
                <a:latin typeface="+mn-lt"/>
              </a:rPr>
              <a:t> once daily provides an attractive alternative to warfarin for patients with venous thromboembolism who require extended treatment for prevention of recurrent venous thromboembolism.</a:t>
            </a:r>
            <a:endParaRPr lang="en-CA" sz="1200" dirty="0">
              <a:solidFill>
                <a:schemeClr val="tx1"/>
              </a:solidFill>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512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40" indent="-181240">
              <a:buFont typeface="Arial" panose="020B0604020202020204" pitchFamily="34" charset="0"/>
              <a:buChar char="•"/>
            </a:pPr>
            <a:r>
              <a:rPr lang="fr-CA" sz="1200" dirty="0" err="1">
                <a:solidFill>
                  <a:schemeClr val="tx1"/>
                </a:solidFill>
                <a:latin typeface="+mn-lt"/>
              </a:rPr>
              <a:t>According</a:t>
            </a:r>
            <a:r>
              <a:rPr lang="fr-CA" sz="1200" dirty="0">
                <a:solidFill>
                  <a:schemeClr val="tx1"/>
                </a:solidFill>
                <a:latin typeface="+mn-lt"/>
              </a:rPr>
              <a:t> to the American CHEST AT10 guidelines, the minimum duration of anticoagulant </a:t>
            </a:r>
            <a:r>
              <a:rPr lang="fr-CA" sz="1200" dirty="0" err="1">
                <a:solidFill>
                  <a:schemeClr val="tx1"/>
                </a:solidFill>
                <a:latin typeface="+mn-lt"/>
              </a:rPr>
              <a:t>therapy</a:t>
            </a:r>
            <a:r>
              <a:rPr lang="fr-CA" sz="1200" dirty="0">
                <a:solidFill>
                  <a:schemeClr val="tx1"/>
                </a:solidFill>
                <a:latin typeface="+mn-lt"/>
              </a:rPr>
              <a:t> for VTE </a:t>
            </a:r>
            <a:r>
              <a:rPr lang="fr-CA" sz="1200" dirty="0" err="1">
                <a:solidFill>
                  <a:schemeClr val="tx1"/>
                </a:solidFill>
                <a:latin typeface="+mn-lt"/>
              </a:rPr>
              <a:t>is</a:t>
            </a:r>
            <a:r>
              <a:rPr lang="fr-CA" sz="1200" dirty="0">
                <a:solidFill>
                  <a:schemeClr val="tx1"/>
                </a:solidFill>
                <a:latin typeface="+mn-lt"/>
              </a:rPr>
              <a:t> </a:t>
            </a:r>
            <a:r>
              <a:rPr lang="fr-CA" sz="1200" dirty="0" err="1">
                <a:solidFill>
                  <a:schemeClr val="tx1"/>
                </a:solidFill>
                <a:latin typeface="+mn-lt"/>
              </a:rPr>
              <a:t>usually</a:t>
            </a:r>
            <a:r>
              <a:rPr lang="fr-CA" sz="1200" dirty="0">
                <a:solidFill>
                  <a:schemeClr val="tx1"/>
                </a:solidFill>
                <a:latin typeface="+mn-lt"/>
              </a:rPr>
              <a:t> 3 </a:t>
            </a:r>
            <a:r>
              <a:rPr lang="fr-CA" sz="1200" dirty="0" err="1">
                <a:solidFill>
                  <a:schemeClr val="tx1"/>
                </a:solidFill>
                <a:latin typeface="+mn-lt"/>
              </a:rPr>
              <a:t>months</a:t>
            </a:r>
            <a:r>
              <a:rPr lang="fr-CA" sz="1200" dirty="0">
                <a:solidFill>
                  <a:schemeClr val="tx1"/>
                </a:solidFill>
                <a:latin typeface="+mn-lt"/>
              </a:rPr>
              <a:t> (i.e. « long-</a:t>
            </a:r>
            <a:r>
              <a:rPr lang="fr-CA" sz="1200" dirty="0" err="1">
                <a:solidFill>
                  <a:schemeClr val="tx1"/>
                </a:solidFill>
                <a:latin typeface="+mn-lt"/>
              </a:rPr>
              <a:t>term</a:t>
            </a:r>
            <a:r>
              <a:rPr lang="fr-CA" sz="1200" dirty="0">
                <a:solidFill>
                  <a:schemeClr val="tx1"/>
                </a:solidFill>
                <a:latin typeface="+mn-lt"/>
              </a:rPr>
              <a:t> </a:t>
            </a:r>
            <a:r>
              <a:rPr lang="fr-CA" sz="1200" dirty="0" err="1">
                <a:solidFill>
                  <a:schemeClr val="tx1"/>
                </a:solidFill>
                <a:latin typeface="+mn-lt"/>
              </a:rPr>
              <a:t>therapy</a:t>
            </a:r>
            <a:r>
              <a:rPr lang="fr-CA" sz="1200" dirty="0">
                <a:solidFill>
                  <a:schemeClr val="tx1"/>
                </a:solidFill>
                <a:latin typeface="+mn-lt"/>
              </a:rPr>
              <a:t> »).</a:t>
            </a:r>
          </a:p>
          <a:p>
            <a:pPr marL="181240" indent="-181240">
              <a:buFont typeface="Arial" panose="020B0604020202020204" pitchFamily="34" charset="0"/>
              <a:buChar char="•"/>
            </a:pPr>
            <a:r>
              <a:rPr lang="fr-CA" sz="1200" dirty="0">
                <a:solidFill>
                  <a:schemeClr val="tx1"/>
                </a:solidFill>
                <a:latin typeface="+mn-lt"/>
              </a:rPr>
              <a:t>A </a:t>
            </a:r>
            <a:r>
              <a:rPr lang="fr-CA" sz="1200" dirty="0" err="1">
                <a:solidFill>
                  <a:schemeClr val="tx1"/>
                </a:solidFill>
                <a:latin typeface="+mn-lt"/>
              </a:rPr>
              <a:t>decision</a:t>
            </a:r>
            <a:r>
              <a:rPr lang="fr-CA" sz="1200" dirty="0">
                <a:solidFill>
                  <a:schemeClr val="tx1"/>
                </a:solidFill>
                <a:latin typeface="+mn-lt"/>
              </a:rPr>
              <a:t> to </a:t>
            </a:r>
            <a:r>
              <a:rPr lang="fr-CA" sz="1200" dirty="0" err="1">
                <a:solidFill>
                  <a:schemeClr val="tx1"/>
                </a:solidFill>
                <a:latin typeface="+mn-lt"/>
              </a:rPr>
              <a:t>treat</a:t>
            </a:r>
            <a:r>
              <a:rPr lang="fr-CA" sz="1200" dirty="0">
                <a:solidFill>
                  <a:schemeClr val="tx1"/>
                </a:solidFill>
                <a:latin typeface="+mn-lt"/>
              </a:rPr>
              <a:t> patients for longer </a:t>
            </a:r>
            <a:r>
              <a:rPr lang="fr-CA" sz="1200" dirty="0" err="1">
                <a:solidFill>
                  <a:schemeClr val="tx1"/>
                </a:solidFill>
                <a:latin typeface="+mn-lt"/>
              </a:rPr>
              <a:t>than</a:t>
            </a:r>
            <a:r>
              <a:rPr lang="fr-CA" sz="1200" dirty="0">
                <a:solidFill>
                  <a:schemeClr val="tx1"/>
                </a:solidFill>
                <a:latin typeface="+mn-lt"/>
              </a:rPr>
              <a:t> 3 </a:t>
            </a:r>
            <a:r>
              <a:rPr lang="fr-CA" sz="1200" dirty="0" err="1">
                <a:solidFill>
                  <a:schemeClr val="tx1"/>
                </a:solidFill>
                <a:latin typeface="+mn-lt"/>
              </a:rPr>
              <a:t>months</a:t>
            </a:r>
            <a:r>
              <a:rPr lang="fr-CA" sz="1200" dirty="0">
                <a:solidFill>
                  <a:schemeClr val="tx1"/>
                </a:solidFill>
                <a:latin typeface="+mn-lt"/>
              </a:rPr>
              <a:t> (i.e. « </a:t>
            </a:r>
            <a:r>
              <a:rPr lang="fr-CA" sz="1200" dirty="0" err="1">
                <a:solidFill>
                  <a:schemeClr val="tx1"/>
                </a:solidFill>
                <a:latin typeface="+mn-lt"/>
              </a:rPr>
              <a:t>extended</a:t>
            </a:r>
            <a:r>
              <a:rPr lang="fr-CA" sz="1200" dirty="0">
                <a:solidFill>
                  <a:schemeClr val="tx1"/>
                </a:solidFill>
                <a:latin typeface="+mn-lt"/>
              </a:rPr>
              <a:t> </a:t>
            </a:r>
            <a:r>
              <a:rPr lang="fr-CA" sz="1200" dirty="0" err="1">
                <a:solidFill>
                  <a:schemeClr val="tx1"/>
                </a:solidFill>
                <a:latin typeface="+mn-lt"/>
              </a:rPr>
              <a:t>therapy</a:t>
            </a:r>
            <a:r>
              <a:rPr lang="fr-CA" sz="1200" dirty="0">
                <a:solidFill>
                  <a:schemeClr val="tx1"/>
                </a:solidFill>
                <a:latin typeface="+mn-lt"/>
              </a:rPr>
              <a:t> ») </a:t>
            </a:r>
            <a:r>
              <a:rPr lang="fr-CA" sz="1200" dirty="0" err="1">
                <a:solidFill>
                  <a:schemeClr val="tx1"/>
                </a:solidFill>
                <a:latin typeface="+mn-lt"/>
              </a:rPr>
              <a:t>with</a:t>
            </a:r>
            <a:r>
              <a:rPr lang="fr-CA" sz="1200" dirty="0">
                <a:solidFill>
                  <a:schemeClr val="tx1"/>
                </a:solidFill>
                <a:latin typeface="+mn-lt"/>
              </a:rPr>
              <a:t> no </a:t>
            </a:r>
            <a:r>
              <a:rPr lang="fr-CA" sz="1200" dirty="0" err="1">
                <a:solidFill>
                  <a:schemeClr val="tx1"/>
                </a:solidFill>
                <a:latin typeface="+mn-lt"/>
              </a:rPr>
              <a:t>scheduled</a:t>
            </a:r>
            <a:r>
              <a:rPr lang="fr-CA" sz="1200" dirty="0">
                <a:solidFill>
                  <a:schemeClr val="tx1"/>
                </a:solidFill>
                <a:latin typeface="+mn-lt"/>
              </a:rPr>
              <a:t> </a:t>
            </a:r>
            <a:r>
              <a:rPr lang="fr-CA" sz="1200" dirty="0" err="1">
                <a:solidFill>
                  <a:schemeClr val="tx1"/>
                </a:solidFill>
                <a:latin typeface="+mn-lt"/>
              </a:rPr>
              <a:t>stopping</a:t>
            </a:r>
            <a:r>
              <a:rPr lang="fr-CA" sz="1200" dirty="0">
                <a:solidFill>
                  <a:schemeClr val="tx1"/>
                </a:solidFill>
                <a:latin typeface="+mn-lt"/>
              </a:rPr>
              <a:t> date </a:t>
            </a:r>
            <a:r>
              <a:rPr lang="fr-CA" sz="1200" dirty="0" err="1">
                <a:solidFill>
                  <a:schemeClr val="tx1"/>
                </a:solidFill>
                <a:latin typeface="+mn-lt"/>
              </a:rPr>
              <a:t>usually</a:t>
            </a:r>
            <a:r>
              <a:rPr lang="fr-CA" sz="1200" dirty="0">
                <a:solidFill>
                  <a:schemeClr val="tx1"/>
                </a:solidFill>
                <a:latin typeface="+mn-lt"/>
              </a:rPr>
              <a:t> </a:t>
            </a:r>
            <a:r>
              <a:rPr lang="fr-CA" sz="1200" dirty="0" err="1">
                <a:solidFill>
                  <a:schemeClr val="tx1"/>
                </a:solidFill>
                <a:latin typeface="+mn-lt"/>
              </a:rPr>
              <a:t>implies</a:t>
            </a:r>
            <a:r>
              <a:rPr lang="fr-CA" sz="1200" dirty="0">
                <a:solidFill>
                  <a:schemeClr val="tx1"/>
                </a:solidFill>
                <a:latin typeface="+mn-lt"/>
              </a:rPr>
              <a:t> </a:t>
            </a:r>
            <a:r>
              <a:rPr lang="fr-CA" sz="1200" dirty="0" err="1">
                <a:solidFill>
                  <a:schemeClr val="tx1"/>
                </a:solidFill>
                <a:latin typeface="+mn-lt"/>
              </a:rPr>
              <a:t>that</a:t>
            </a:r>
            <a:r>
              <a:rPr lang="fr-CA" sz="1200" dirty="0">
                <a:solidFill>
                  <a:schemeClr val="tx1"/>
                </a:solidFill>
                <a:latin typeface="+mn-lt"/>
              </a:rPr>
              <a:t> anticoagulant </a:t>
            </a:r>
            <a:r>
              <a:rPr lang="fr-CA" sz="1200" dirty="0" err="1">
                <a:solidFill>
                  <a:schemeClr val="tx1"/>
                </a:solidFill>
                <a:latin typeface="+mn-lt"/>
              </a:rPr>
              <a:t>therapy</a:t>
            </a:r>
            <a:r>
              <a:rPr lang="fr-CA" sz="1200" dirty="0">
                <a:solidFill>
                  <a:schemeClr val="tx1"/>
                </a:solidFill>
                <a:latin typeface="+mn-lt"/>
              </a:rPr>
              <a:t> </a:t>
            </a:r>
            <a:r>
              <a:rPr lang="fr-CA" sz="1200" dirty="0" err="1">
                <a:solidFill>
                  <a:schemeClr val="tx1"/>
                </a:solidFill>
                <a:latin typeface="+mn-lt"/>
              </a:rPr>
              <a:t>will</a:t>
            </a:r>
            <a:r>
              <a:rPr lang="fr-CA" sz="1200" dirty="0">
                <a:solidFill>
                  <a:schemeClr val="tx1"/>
                </a:solidFill>
                <a:latin typeface="+mn-lt"/>
              </a:rPr>
              <a:t> </a:t>
            </a:r>
            <a:r>
              <a:rPr lang="fr-CA" sz="1200" dirty="0" err="1">
                <a:solidFill>
                  <a:schemeClr val="tx1"/>
                </a:solidFill>
                <a:latin typeface="+mn-lt"/>
              </a:rPr>
              <a:t>be</a:t>
            </a:r>
            <a:r>
              <a:rPr lang="fr-CA" sz="1200" dirty="0">
                <a:solidFill>
                  <a:schemeClr val="tx1"/>
                </a:solidFill>
                <a:latin typeface="+mn-lt"/>
              </a:rPr>
              <a:t> </a:t>
            </a:r>
            <a:r>
              <a:rPr lang="fr-CA" sz="1200" dirty="0" err="1">
                <a:solidFill>
                  <a:schemeClr val="tx1"/>
                </a:solidFill>
                <a:latin typeface="+mn-lt"/>
              </a:rPr>
              <a:t>continued</a:t>
            </a:r>
            <a:r>
              <a:rPr lang="fr-CA" sz="1200" dirty="0">
                <a:solidFill>
                  <a:schemeClr val="tx1"/>
                </a:solidFill>
                <a:latin typeface="+mn-lt"/>
              </a:rPr>
              <a:t> </a:t>
            </a:r>
            <a:r>
              <a:rPr lang="fr-CA" sz="1200" dirty="0" err="1">
                <a:solidFill>
                  <a:schemeClr val="tx1"/>
                </a:solidFill>
                <a:latin typeface="+mn-lt"/>
              </a:rPr>
              <a:t>indefinitely</a:t>
            </a:r>
            <a:r>
              <a:rPr lang="fr-CA" sz="1200" dirty="0">
                <a:solidFill>
                  <a:schemeClr val="tx1"/>
                </a:solidFill>
                <a:latin typeface="+mn-lt"/>
              </a:rPr>
              <a:t>. </a:t>
            </a:r>
          </a:p>
          <a:p>
            <a:pPr marL="181240" indent="-181240">
              <a:buFont typeface="Arial" panose="020B0604020202020204" pitchFamily="34" charset="0"/>
              <a:buChar char="•"/>
            </a:pPr>
            <a:r>
              <a:rPr lang="fr-CA" sz="1200" dirty="0" err="1">
                <a:solidFill>
                  <a:schemeClr val="tx1"/>
                </a:solidFill>
                <a:latin typeface="+mn-lt"/>
              </a:rPr>
              <a:t>Decisions</a:t>
            </a:r>
            <a:r>
              <a:rPr lang="fr-CA" sz="1200" dirty="0">
                <a:solidFill>
                  <a:schemeClr val="tx1"/>
                </a:solidFill>
                <a:latin typeface="+mn-lt"/>
              </a:rPr>
              <a:t> to </a:t>
            </a:r>
            <a:r>
              <a:rPr lang="fr-CA" sz="1200" dirty="0" err="1">
                <a:solidFill>
                  <a:schemeClr val="tx1"/>
                </a:solidFill>
                <a:latin typeface="+mn-lt"/>
              </a:rPr>
              <a:t>extend</a:t>
            </a:r>
            <a:r>
              <a:rPr lang="fr-CA" sz="1200" dirty="0">
                <a:solidFill>
                  <a:schemeClr val="tx1"/>
                </a:solidFill>
                <a:latin typeface="+mn-lt"/>
              </a:rPr>
              <a:t> </a:t>
            </a:r>
            <a:r>
              <a:rPr lang="fr-CA" sz="1200" dirty="0" err="1">
                <a:solidFill>
                  <a:schemeClr val="tx1"/>
                </a:solidFill>
                <a:latin typeface="+mn-lt"/>
              </a:rPr>
              <a:t>therapy</a:t>
            </a:r>
            <a:r>
              <a:rPr lang="fr-CA" sz="1200" dirty="0">
                <a:solidFill>
                  <a:schemeClr val="tx1"/>
                </a:solidFill>
                <a:latin typeface="+mn-lt"/>
              </a:rPr>
              <a:t> </a:t>
            </a:r>
            <a:r>
              <a:rPr lang="fr-CA" sz="1200" dirty="0" err="1">
                <a:solidFill>
                  <a:schemeClr val="tx1"/>
                </a:solidFill>
                <a:latin typeface="+mn-lt"/>
              </a:rPr>
              <a:t>beyond</a:t>
            </a:r>
            <a:r>
              <a:rPr lang="fr-CA" sz="1200" dirty="0">
                <a:solidFill>
                  <a:schemeClr val="tx1"/>
                </a:solidFill>
                <a:latin typeface="+mn-lt"/>
              </a:rPr>
              <a:t> 3 </a:t>
            </a:r>
            <a:r>
              <a:rPr lang="fr-CA" sz="1200" dirty="0" err="1">
                <a:solidFill>
                  <a:schemeClr val="tx1"/>
                </a:solidFill>
                <a:latin typeface="+mn-lt"/>
              </a:rPr>
              <a:t>months</a:t>
            </a:r>
            <a:r>
              <a:rPr lang="fr-CA" sz="1200" dirty="0">
                <a:solidFill>
                  <a:schemeClr val="tx1"/>
                </a:solidFill>
                <a:latin typeface="+mn-lt"/>
              </a:rPr>
              <a:t> </a:t>
            </a:r>
            <a:r>
              <a:rPr lang="fr-CA" sz="1200" dirty="0" err="1">
                <a:solidFill>
                  <a:schemeClr val="tx1"/>
                </a:solidFill>
                <a:latin typeface="+mn-lt"/>
              </a:rPr>
              <a:t>should</a:t>
            </a:r>
            <a:r>
              <a:rPr lang="fr-CA" sz="1200" dirty="0">
                <a:solidFill>
                  <a:schemeClr val="tx1"/>
                </a:solidFill>
                <a:latin typeface="+mn-lt"/>
              </a:rPr>
              <a:t> </a:t>
            </a:r>
            <a:r>
              <a:rPr lang="fr-CA" sz="1200" dirty="0" err="1">
                <a:solidFill>
                  <a:schemeClr val="tx1"/>
                </a:solidFill>
                <a:latin typeface="+mn-lt"/>
              </a:rPr>
              <a:t>take</a:t>
            </a:r>
            <a:r>
              <a:rPr lang="fr-CA" sz="1200" dirty="0">
                <a:solidFill>
                  <a:schemeClr val="tx1"/>
                </a:solidFill>
                <a:latin typeface="+mn-lt"/>
              </a:rPr>
              <a:t> </a:t>
            </a:r>
            <a:r>
              <a:rPr lang="fr-CA" sz="1200" dirty="0" err="1">
                <a:solidFill>
                  <a:schemeClr val="tx1"/>
                </a:solidFill>
                <a:latin typeface="+mn-lt"/>
              </a:rPr>
              <a:t>into</a:t>
            </a:r>
            <a:r>
              <a:rPr lang="fr-CA" sz="1200" dirty="0">
                <a:solidFill>
                  <a:schemeClr val="tx1"/>
                </a:solidFill>
                <a:latin typeface="+mn-lt"/>
              </a:rPr>
              <a:t> </a:t>
            </a:r>
            <a:r>
              <a:rPr lang="fr-CA" sz="1200" dirty="0" err="1">
                <a:solidFill>
                  <a:schemeClr val="tx1"/>
                </a:solidFill>
                <a:latin typeface="+mn-lt"/>
              </a:rPr>
              <a:t>consideration</a:t>
            </a:r>
            <a:r>
              <a:rPr lang="fr-CA" sz="1200" dirty="0">
                <a:solidFill>
                  <a:schemeClr val="tx1"/>
                </a:solidFill>
                <a:latin typeface="+mn-lt"/>
              </a:rPr>
              <a:t> the type of VTE (proximal or distal DVT or PE; </a:t>
            </a:r>
            <a:r>
              <a:rPr lang="fr-CA" sz="1200" dirty="0" err="1">
                <a:solidFill>
                  <a:schemeClr val="tx1"/>
                </a:solidFill>
                <a:latin typeface="+mn-lt"/>
              </a:rPr>
              <a:t>provoked</a:t>
            </a:r>
            <a:r>
              <a:rPr lang="fr-CA" sz="1200" dirty="0">
                <a:solidFill>
                  <a:schemeClr val="tx1"/>
                </a:solidFill>
                <a:latin typeface="+mn-lt"/>
              </a:rPr>
              <a:t> or </a:t>
            </a:r>
            <a:r>
              <a:rPr lang="fr-CA" sz="1200" dirty="0" err="1">
                <a:solidFill>
                  <a:schemeClr val="tx1"/>
                </a:solidFill>
                <a:latin typeface="+mn-lt"/>
              </a:rPr>
              <a:t>unprovoked</a:t>
            </a:r>
            <a:r>
              <a:rPr lang="fr-CA" sz="1200" dirty="0">
                <a:solidFill>
                  <a:schemeClr val="tx1"/>
                </a:solidFill>
                <a:latin typeface="+mn-lt"/>
              </a:rPr>
              <a:t>) and </a:t>
            </a:r>
            <a:r>
              <a:rPr lang="fr-CA" sz="1200" dirty="0" err="1">
                <a:solidFill>
                  <a:schemeClr val="tx1"/>
                </a:solidFill>
                <a:latin typeface="+mn-lt"/>
              </a:rPr>
              <a:t>risk</a:t>
            </a:r>
            <a:r>
              <a:rPr lang="fr-CA" sz="1200" dirty="0">
                <a:solidFill>
                  <a:schemeClr val="tx1"/>
                </a:solidFill>
                <a:latin typeface="+mn-lt"/>
              </a:rPr>
              <a:t> of </a:t>
            </a:r>
            <a:r>
              <a:rPr lang="fr-CA" sz="1200" dirty="0" err="1">
                <a:solidFill>
                  <a:schemeClr val="tx1"/>
                </a:solidFill>
                <a:latin typeface="+mn-lt"/>
              </a:rPr>
              <a:t>bleeding</a:t>
            </a:r>
            <a:r>
              <a:rPr lang="fr-CA" sz="1200" dirty="0">
                <a:solidFill>
                  <a:schemeClr val="tx1"/>
                </a:solidFill>
                <a:latin typeface="+mn-lt"/>
              </a:rPr>
              <a:t>.</a:t>
            </a:r>
          </a:p>
          <a:p>
            <a:pPr marL="181240" indent="-181240">
              <a:buFont typeface="Arial" panose="020B0604020202020204" pitchFamily="34" charset="0"/>
              <a:buChar char="•"/>
            </a:pPr>
            <a:r>
              <a:rPr lang="fr-CA" sz="1200" dirty="0">
                <a:solidFill>
                  <a:schemeClr val="tx1"/>
                </a:solidFill>
                <a:latin typeface="+mn-lt"/>
              </a:rPr>
              <a:t>In all patients </a:t>
            </a:r>
            <a:r>
              <a:rPr lang="fr-CA" sz="1200" dirty="0" err="1">
                <a:solidFill>
                  <a:schemeClr val="tx1"/>
                </a:solidFill>
                <a:latin typeface="+mn-lt"/>
              </a:rPr>
              <a:t>who</a:t>
            </a:r>
            <a:r>
              <a:rPr lang="fr-CA" sz="1200" dirty="0">
                <a:solidFill>
                  <a:schemeClr val="tx1"/>
                </a:solidFill>
                <a:latin typeface="+mn-lt"/>
              </a:rPr>
              <a:t> </a:t>
            </a:r>
            <a:r>
              <a:rPr lang="fr-CA" sz="1200" dirty="0" err="1">
                <a:solidFill>
                  <a:schemeClr val="tx1"/>
                </a:solidFill>
                <a:latin typeface="+mn-lt"/>
              </a:rPr>
              <a:t>receive</a:t>
            </a:r>
            <a:r>
              <a:rPr lang="fr-CA" sz="1200" dirty="0">
                <a:solidFill>
                  <a:schemeClr val="tx1"/>
                </a:solidFill>
                <a:latin typeface="+mn-lt"/>
              </a:rPr>
              <a:t> </a:t>
            </a:r>
            <a:r>
              <a:rPr lang="fr-CA" sz="1200" dirty="0" err="1">
                <a:solidFill>
                  <a:schemeClr val="tx1"/>
                </a:solidFill>
                <a:latin typeface="+mn-lt"/>
              </a:rPr>
              <a:t>extended</a:t>
            </a:r>
            <a:r>
              <a:rPr lang="fr-CA" sz="1200" dirty="0">
                <a:solidFill>
                  <a:schemeClr val="tx1"/>
                </a:solidFill>
                <a:latin typeface="+mn-lt"/>
              </a:rPr>
              <a:t> anticoagulant </a:t>
            </a:r>
            <a:r>
              <a:rPr lang="fr-CA" sz="1200" dirty="0" err="1">
                <a:solidFill>
                  <a:schemeClr val="tx1"/>
                </a:solidFill>
                <a:latin typeface="+mn-lt"/>
              </a:rPr>
              <a:t>therapy</a:t>
            </a:r>
            <a:r>
              <a:rPr lang="fr-CA" sz="1200" dirty="0">
                <a:solidFill>
                  <a:schemeClr val="tx1"/>
                </a:solidFill>
                <a:latin typeface="+mn-lt"/>
              </a:rPr>
              <a:t>, the </a:t>
            </a:r>
            <a:r>
              <a:rPr lang="fr-CA" sz="1200" dirty="0" err="1">
                <a:solidFill>
                  <a:schemeClr val="tx1"/>
                </a:solidFill>
                <a:latin typeface="+mn-lt"/>
              </a:rPr>
              <a:t>continued</a:t>
            </a:r>
            <a:r>
              <a:rPr lang="fr-CA" sz="1200" dirty="0">
                <a:solidFill>
                  <a:schemeClr val="tx1"/>
                </a:solidFill>
                <a:latin typeface="+mn-lt"/>
              </a:rPr>
              <a:t> use of </a:t>
            </a:r>
            <a:r>
              <a:rPr lang="fr-CA" sz="1200" dirty="0" err="1">
                <a:solidFill>
                  <a:schemeClr val="tx1"/>
                </a:solidFill>
                <a:latin typeface="+mn-lt"/>
              </a:rPr>
              <a:t>treatment</a:t>
            </a:r>
            <a:r>
              <a:rPr lang="fr-CA" sz="1200" dirty="0">
                <a:solidFill>
                  <a:schemeClr val="tx1"/>
                </a:solidFill>
                <a:latin typeface="+mn-lt"/>
              </a:rPr>
              <a:t> </a:t>
            </a:r>
            <a:r>
              <a:rPr lang="fr-CA" sz="1200" dirty="0" err="1">
                <a:solidFill>
                  <a:schemeClr val="tx1"/>
                </a:solidFill>
                <a:latin typeface="+mn-lt"/>
              </a:rPr>
              <a:t>should</a:t>
            </a:r>
            <a:r>
              <a:rPr lang="fr-CA" sz="1200" dirty="0">
                <a:solidFill>
                  <a:schemeClr val="tx1"/>
                </a:solidFill>
                <a:latin typeface="+mn-lt"/>
              </a:rPr>
              <a:t> </a:t>
            </a:r>
            <a:r>
              <a:rPr lang="fr-CA" sz="1200" dirty="0" err="1">
                <a:solidFill>
                  <a:schemeClr val="tx1"/>
                </a:solidFill>
                <a:latin typeface="+mn-lt"/>
              </a:rPr>
              <a:t>be</a:t>
            </a:r>
            <a:r>
              <a:rPr lang="fr-CA" sz="1200" dirty="0">
                <a:solidFill>
                  <a:schemeClr val="tx1"/>
                </a:solidFill>
                <a:latin typeface="+mn-lt"/>
              </a:rPr>
              <a:t> </a:t>
            </a:r>
            <a:r>
              <a:rPr lang="fr-CA" sz="1200" dirty="0" err="1">
                <a:solidFill>
                  <a:schemeClr val="tx1"/>
                </a:solidFill>
                <a:latin typeface="+mn-lt"/>
              </a:rPr>
              <a:t>reassessed</a:t>
            </a:r>
            <a:r>
              <a:rPr lang="fr-CA" sz="1200" dirty="0">
                <a:solidFill>
                  <a:schemeClr val="tx1"/>
                </a:solidFill>
                <a:latin typeface="+mn-lt"/>
              </a:rPr>
              <a:t> </a:t>
            </a:r>
            <a:r>
              <a:rPr lang="fr-CA" sz="1200" dirty="0" err="1">
                <a:solidFill>
                  <a:schemeClr val="tx1"/>
                </a:solidFill>
                <a:latin typeface="+mn-lt"/>
              </a:rPr>
              <a:t>annually</a:t>
            </a:r>
            <a:r>
              <a:rPr lang="fr-CA" sz="1200" dirty="0">
                <a:solidFill>
                  <a:schemeClr val="tx1"/>
                </a:solidFill>
                <a:latin typeface="+mn-lt"/>
              </a:rPr>
              <a:t>.</a:t>
            </a:r>
          </a:p>
          <a:p>
            <a:endParaRPr lang="fr-CA" sz="1200" dirty="0">
              <a:solidFill>
                <a:schemeClr val="tx1"/>
              </a:solidFill>
              <a:latin typeface="+mn-lt"/>
            </a:endParaRPr>
          </a:p>
          <a:p>
            <a:r>
              <a:rPr lang="fr-CA" sz="1200" b="1" dirty="0">
                <a:solidFill>
                  <a:schemeClr val="tx1"/>
                </a:solidFill>
                <a:latin typeface="+mn-lt"/>
              </a:rPr>
              <a:t>Reference:</a:t>
            </a:r>
          </a:p>
          <a:p>
            <a:pPr marL="181240" indent="-181240">
              <a:buFont typeface="Arial" panose="020B0604020202020204" pitchFamily="34" charset="0"/>
              <a:buChar char="•"/>
            </a:pPr>
            <a:r>
              <a:rPr lang="fr-CA" sz="1200" dirty="0" err="1">
                <a:solidFill>
                  <a:schemeClr val="tx1"/>
                </a:solidFill>
                <a:latin typeface="+mn-lt"/>
              </a:rPr>
              <a:t>Kearon</a:t>
            </a:r>
            <a:r>
              <a:rPr lang="fr-CA" sz="1200" dirty="0">
                <a:solidFill>
                  <a:schemeClr val="tx1"/>
                </a:solidFill>
                <a:latin typeface="+mn-lt"/>
              </a:rPr>
              <a:t> C </a:t>
            </a:r>
            <a:r>
              <a:rPr lang="fr-CA" sz="1200" i="1" dirty="0">
                <a:solidFill>
                  <a:schemeClr val="tx1"/>
                </a:solidFill>
                <a:latin typeface="+mn-lt"/>
              </a:rPr>
              <a:t>et al. </a:t>
            </a:r>
            <a:r>
              <a:rPr lang="fr-CA" sz="1200" dirty="0" err="1">
                <a:solidFill>
                  <a:schemeClr val="tx1"/>
                </a:solidFill>
                <a:latin typeface="+mn-lt"/>
              </a:rPr>
              <a:t>Antithrombotic</a:t>
            </a:r>
            <a:r>
              <a:rPr lang="fr-CA" sz="1200" dirty="0">
                <a:solidFill>
                  <a:schemeClr val="tx1"/>
                </a:solidFill>
                <a:latin typeface="+mn-lt"/>
              </a:rPr>
              <a:t> </a:t>
            </a:r>
            <a:r>
              <a:rPr lang="fr-CA" sz="1200" dirty="0" err="1">
                <a:solidFill>
                  <a:schemeClr val="tx1"/>
                </a:solidFill>
                <a:latin typeface="+mn-lt"/>
              </a:rPr>
              <a:t>therapy</a:t>
            </a:r>
            <a:r>
              <a:rPr lang="fr-CA" sz="1200" dirty="0">
                <a:solidFill>
                  <a:schemeClr val="tx1"/>
                </a:solidFill>
                <a:latin typeface="+mn-lt"/>
              </a:rPr>
              <a:t> for VTE </a:t>
            </a:r>
            <a:r>
              <a:rPr lang="fr-CA" sz="1200" dirty="0" err="1">
                <a:solidFill>
                  <a:schemeClr val="tx1"/>
                </a:solidFill>
                <a:latin typeface="+mn-lt"/>
              </a:rPr>
              <a:t>disease</a:t>
            </a:r>
            <a:r>
              <a:rPr lang="fr-CA" sz="1200" dirty="0">
                <a:solidFill>
                  <a:schemeClr val="tx1"/>
                </a:solidFill>
                <a:latin typeface="+mn-lt"/>
              </a:rPr>
              <a:t>: CHEST guideline and expert panel report. </a:t>
            </a:r>
            <a:r>
              <a:rPr lang="fr-CA" sz="1200" i="1" dirty="0" err="1">
                <a:solidFill>
                  <a:schemeClr val="tx1"/>
                </a:solidFill>
                <a:latin typeface="+mn-lt"/>
              </a:rPr>
              <a:t>Chest</a:t>
            </a:r>
            <a:r>
              <a:rPr lang="fr-CA" sz="1200" dirty="0">
                <a:solidFill>
                  <a:schemeClr val="tx1"/>
                </a:solidFill>
                <a:latin typeface="+mn-lt"/>
              </a:rPr>
              <a:t> 2016; 149:315-52.</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668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886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703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181240" indent="-181240">
              <a:buFont typeface="Arial" panose="020B0604020202020204" pitchFamily="34" charset="0"/>
              <a:buChar char="•"/>
            </a:pPr>
            <a:r>
              <a:rPr lang="en-US" sz="1200" dirty="0">
                <a:solidFill>
                  <a:schemeClr val="tx1"/>
                </a:solidFill>
                <a:latin typeface="+mn-lt"/>
              </a:rPr>
              <a:t>A recent publication</a:t>
            </a:r>
            <a:r>
              <a:rPr lang="en-US" sz="1200" baseline="0" dirty="0">
                <a:solidFill>
                  <a:schemeClr val="tx1"/>
                </a:solidFill>
                <a:latin typeface="+mn-lt"/>
              </a:rPr>
              <a:t> by the ISTH proposes categorizing transient risk factors for DVT based on the following definitions: </a:t>
            </a:r>
          </a:p>
          <a:p>
            <a:pPr marL="761878" lvl="1" indent="-278572">
              <a:buFont typeface="Arial" panose="020B0604020202020204" pitchFamily="34" charset="0"/>
              <a:buChar char="•"/>
            </a:pPr>
            <a:r>
              <a:rPr lang="en-CA" sz="1200" dirty="0">
                <a:solidFill>
                  <a:schemeClr val="tx1"/>
                </a:solidFill>
                <a:latin typeface="+mn-lt"/>
              </a:rPr>
              <a:t>Risk factors are considered ‘major’ if they have been shown to be associated with:</a:t>
            </a:r>
          </a:p>
          <a:p>
            <a:pPr marL="1142818" lvl="3" indent="-176206">
              <a:buFont typeface="Courier New" panose="02070309020205020404" pitchFamily="49" charset="0"/>
              <a:buChar char="o"/>
            </a:pPr>
            <a:r>
              <a:rPr lang="en-CA" sz="1200" dirty="0">
                <a:solidFill>
                  <a:schemeClr val="tx1"/>
                </a:solidFill>
                <a:latin typeface="+mn-lt"/>
              </a:rPr>
              <a:t>Half the risk of recurrent VTE after stopping anticoagulant therapy (compared with if there was no transient risk factor), when the risk factor occurred up to 3 months before the VTE, or</a:t>
            </a:r>
          </a:p>
          <a:p>
            <a:pPr marL="1142818" lvl="3" indent="-176206">
              <a:buFont typeface="Courier New" panose="02070309020205020404" pitchFamily="49" charset="0"/>
              <a:buChar char="o"/>
            </a:pPr>
            <a:r>
              <a:rPr lang="en-CA" sz="1200" dirty="0">
                <a:solidFill>
                  <a:schemeClr val="tx1"/>
                </a:solidFill>
                <a:latin typeface="+mn-lt"/>
              </a:rPr>
              <a:t>&gt;10-fold increase in the risk of having a first VTE</a:t>
            </a:r>
          </a:p>
          <a:p>
            <a:pPr marL="761878" lvl="1" indent="-278572">
              <a:buFont typeface="Arial" panose="020B0604020202020204" pitchFamily="34" charset="0"/>
              <a:buChar char="•"/>
            </a:pPr>
            <a:r>
              <a:rPr lang="en-CA" sz="1200" dirty="0">
                <a:solidFill>
                  <a:schemeClr val="tx1"/>
                </a:solidFill>
                <a:latin typeface="+mn-lt"/>
              </a:rPr>
              <a:t>Risk factors are considered ‘minor’ if they have been shown to be associated with:</a:t>
            </a:r>
          </a:p>
          <a:p>
            <a:pPr marL="1142818" lvl="3" indent="-176206">
              <a:buFont typeface="Courier New" panose="02070309020205020404" pitchFamily="49" charset="0"/>
              <a:buChar char="o"/>
            </a:pPr>
            <a:r>
              <a:rPr lang="en-CA" sz="1200" dirty="0">
                <a:solidFill>
                  <a:schemeClr val="tx1"/>
                </a:solidFill>
                <a:latin typeface="+mn-lt"/>
              </a:rPr>
              <a:t>Half the risk of recurrent VTE after stopping anticoagulant therapy (compared with if there was no transient risk factor), when the risk factor occurred up to 2 months before the VTE, or</a:t>
            </a:r>
          </a:p>
          <a:p>
            <a:pPr marL="1142818" lvl="3" indent="-176206">
              <a:buFont typeface="Courier New" panose="02070309020205020404" pitchFamily="49" charset="0"/>
              <a:buChar char="o"/>
            </a:pPr>
            <a:r>
              <a:rPr lang="en-CA" sz="1200" dirty="0">
                <a:solidFill>
                  <a:schemeClr val="tx1"/>
                </a:solidFill>
                <a:latin typeface="+mn-lt"/>
              </a:rPr>
              <a:t>3-10-fold increase in the risk of having a first VTE</a:t>
            </a:r>
          </a:p>
          <a:p>
            <a:pPr marL="181240" indent="-181240">
              <a:buFont typeface="Arial" panose="020B0604020202020204" pitchFamily="34" charset="0"/>
              <a:buChar char="•"/>
            </a:pPr>
            <a:r>
              <a:rPr lang="en-US" sz="1200" dirty="0">
                <a:solidFill>
                  <a:schemeClr val="tx1"/>
                </a:solidFill>
                <a:latin typeface="+mn-lt"/>
              </a:rPr>
              <a:t>The results of this effort are shown on this slide.</a:t>
            </a:r>
            <a:r>
              <a:rPr lang="en-US" sz="1200" baseline="0" dirty="0">
                <a:solidFill>
                  <a:schemeClr val="tx1"/>
                </a:solidFill>
                <a:latin typeface="+mn-lt"/>
              </a:rPr>
              <a:t> </a:t>
            </a:r>
            <a:endParaRPr lang="en-US" sz="1200" dirty="0">
              <a:solidFill>
                <a:schemeClr val="tx1"/>
              </a:solidFill>
              <a:latin typeface="+mn-lt"/>
            </a:endParaRPr>
          </a:p>
          <a:p>
            <a:endParaRPr lang="en-US" sz="1200" b="1" dirty="0">
              <a:solidFill>
                <a:schemeClr val="tx1"/>
              </a:solidFill>
              <a:latin typeface="+mn-lt"/>
            </a:endParaRPr>
          </a:p>
          <a:p>
            <a:r>
              <a:rPr lang="en-US" sz="1200" b="1" dirty="0">
                <a:solidFill>
                  <a:schemeClr val="tx1"/>
                </a:solidFill>
                <a:latin typeface="+mn-lt"/>
              </a:rPr>
              <a:t>Reference:</a:t>
            </a:r>
          </a:p>
          <a:p>
            <a:pPr marL="181240" indent="-181240">
              <a:buFont typeface="Arial" panose="020B0604020202020204" pitchFamily="34" charset="0"/>
              <a:buChar char="•"/>
            </a:pPr>
            <a:r>
              <a:rPr lang="en-CA" sz="1200" dirty="0">
                <a:solidFill>
                  <a:schemeClr val="tx1"/>
                </a:solidFill>
                <a:latin typeface="+mn-lt"/>
              </a:rPr>
              <a:t>Kearon C </a:t>
            </a:r>
            <a:r>
              <a:rPr lang="en-CA" sz="1200" i="1" dirty="0">
                <a:solidFill>
                  <a:schemeClr val="tx1"/>
                </a:solidFill>
                <a:latin typeface="+mn-lt"/>
              </a:rPr>
              <a:t>et al. </a:t>
            </a:r>
            <a:r>
              <a:rPr lang="en-CA" sz="1200" dirty="0">
                <a:solidFill>
                  <a:schemeClr val="tx1"/>
                </a:solidFill>
                <a:latin typeface="+mn-lt"/>
              </a:rPr>
              <a:t>Categorization of patients as having provoked or unprovoked venous thromboembolism: guidance from the SSC of ISTH. </a:t>
            </a:r>
            <a:r>
              <a:rPr lang="en-CA" sz="1200" i="1" dirty="0">
                <a:solidFill>
                  <a:schemeClr val="tx1"/>
                </a:solidFill>
                <a:latin typeface="+mn-lt"/>
              </a:rPr>
              <a:t>J </a:t>
            </a:r>
            <a:r>
              <a:rPr lang="en-CA" sz="1200" i="1" dirty="0" err="1">
                <a:solidFill>
                  <a:schemeClr val="tx1"/>
                </a:solidFill>
                <a:latin typeface="+mn-lt"/>
              </a:rPr>
              <a:t>Thromb</a:t>
            </a:r>
            <a:r>
              <a:rPr lang="en-CA" sz="1200" i="1" dirty="0">
                <a:solidFill>
                  <a:schemeClr val="tx1"/>
                </a:solidFill>
                <a:latin typeface="+mn-lt"/>
              </a:rPr>
              <a:t> Haemostasis</a:t>
            </a:r>
            <a:r>
              <a:rPr lang="en-CA" sz="1200" dirty="0">
                <a:solidFill>
                  <a:schemeClr val="tx1"/>
                </a:solidFill>
                <a:latin typeface="+mn-lt"/>
              </a:rPr>
              <a:t> 2016;14:1480–3.</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059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63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b="1" dirty="0"/>
              <a:t>1 &amp; 4</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611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181240" indent="-181240">
              <a:buFont typeface="Arial" panose="020B0604020202020204" pitchFamily="34" charset="0"/>
              <a:buChar char="•"/>
            </a:pPr>
            <a:r>
              <a:rPr lang="fr-CA" sz="1200" dirty="0">
                <a:solidFill>
                  <a:schemeClr val="tx1"/>
                </a:solidFill>
                <a:latin typeface="+mn-lt"/>
              </a:rPr>
              <a:t>The </a:t>
            </a:r>
            <a:r>
              <a:rPr lang="fr-CA" sz="1200" dirty="0" err="1">
                <a:solidFill>
                  <a:schemeClr val="tx1"/>
                </a:solidFill>
                <a:latin typeface="+mn-lt"/>
              </a:rPr>
              <a:t>most</a:t>
            </a:r>
            <a:r>
              <a:rPr lang="fr-CA" sz="1200" dirty="0">
                <a:solidFill>
                  <a:schemeClr val="tx1"/>
                </a:solidFill>
                <a:latin typeface="+mn-lt"/>
              </a:rPr>
              <a:t> </a:t>
            </a:r>
            <a:r>
              <a:rPr lang="fr-CA" sz="1200" dirty="0" err="1">
                <a:solidFill>
                  <a:schemeClr val="tx1"/>
                </a:solidFill>
                <a:latin typeface="+mn-lt"/>
              </a:rPr>
              <a:t>common</a:t>
            </a:r>
            <a:r>
              <a:rPr lang="fr-CA" sz="1200" dirty="0">
                <a:solidFill>
                  <a:schemeClr val="tx1"/>
                </a:solidFill>
                <a:latin typeface="+mn-lt"/>
              </a:rPr>
              <a:t> and </a:t>
            </a:r>
            <a:r>
              <a:rPr lang="fr-CA" sz="1200" dirty="0" err="1">
                <a:solidFill>
                  <a:schemeClr val="tx1"/>
                </a:solidFill>
                <a:latin typeface="+mn-lt"/>
              </a:rPr>
              <a:t>difficult</a:t>
            </a:r>
            <a:r>
              <a:rPr lang="fr-CA" sz="1200" dirty="0">
                <a:solidFill>
                  <a:schemeClr val="tx1"/>
                </a:solidFill>
                <a:latin typeface="+mn-lt"/>
              </a:rPr>
              <a:t> </a:t>
            </a:r>
            <a:r>
              <a:rPr lang="fr-CA" sz="1200" dirty="0" err="1">
                <a:solidFill>
                  <a:schemeClr val="tx1"/>
                </a:solidFill>
                <a:latin typeface="+mn-lt"/>
              </a:rPr>
              <a:t>decision</a:t>
            </a:r>
            <a:r>
              <a:rPr lang="fr-CA" sz="1200" dirty="0">
                <a:solidFill>
                  <a:schemeClr val="tx1"/>
                </a:solidFill>
                <a:latin typeface="+mn-lt"/>
              </a:rPr>
              <a:t> about </a:t>
            </a:r>
            <a:r>
              <a:rPr lang="fr-CA" sz="1200" dirty="0" err="1">
                <a:solidFill>
                  <a:schemeClr val="tx1"/>
                </a:solidFill>
                <a:latin typeface="+mn-lt"/>
              </a:rPr>
              <a:t>whether</a:t>
            </a:r>
            <a:r>
              <a:rPr lang="fr-CA" sz="1200" dirty="0">
                <a:solidFill>
                  <a:schemeClr val="tx1"/>
                </a:solidFill>
                <a:latin typeface="+mn-lt"/>
              </a:rPr>
              <a:t> to stop anticoagulant </a:t>
            </a:r>
            <a:r>
              <a:rPr lang="fr-CA" sz="1200" dirty="0" err="1">
                <a:solidFill>
                  <a:schemeClr val="tx1"/>
                </a:solidFill>
                <a:latin typeface="+mn-lt"/>
              </a:rPr>
              <a:t>treatment</a:t>
            </a:r>
            <a:r>
              <a:rPr lang="fr-CA" sz="1200" dirty="0">
                <a:solidFill>
                  <a:schemeClr val="tx1"/>
                </a:solidFill>
                <a:latin typeface="+mn-lt"/>
              </a:rPr>
              <a:t> </a:t>
            </a:r>
            <a:r>
              <a:rPr lang="fr-CA" sz="1200" dirty="0" err="1">
                <a:solidFill>
                  <a:schemeClr val="tx1"/>
                </a:solidFill>
                <a:latin typeface="+mn-lt"/>
              </a:rPr>
              <a:t>after</a:t>
            </a:r>
            <a:r>
              <a:rPr lang="fr-CA" sz="1200" dirty="0">
                <a:solidFill>
                  <a:schemeClr val="tx1"/>
                </a:solidFill>
                <a:latin typeface="+mn-lt"/>
              </a:rPr>
              <a:t> 3 </a:t>
            </a:r>
            <a:r>
              <a:rPr lang="fr-CA" sz="1200" dirty="0" err="1">
                <a:solidFill>
                  <a:schemeClr val="tx1"/>
                </a:solidFill>
                <a:latin typeface="+mn-lt"/>
              </a:rPr>
              <a:t>months</a:t>
            </a:r>
            <a:r>
              <a:rPr lang="fr-CA" sz="1200" dirty="0">
                <a:solidFill>
                  <a:schemeClr val="tx1"/>
                </a:solidFill>
                <a:latin typeface="+mn-lt"/>
              </a:rPr>
              <a:t> or to use </a:t>
            </a:r>
            <a:r>
              <a:rPr lang="fr-CA" sz="1200" dirty="0" err="1">
                <a:solidFill>
                  <a:schemeClr val="tx1"/>
                </a:solidFill>
                <a:latin typeface="+mn-lt"/>
              </a:rPr>
              <a:t>extended</a:t>
            </a:r>
            <a:r>
              <a:rPr lang="fr-CA" sz="1200" dirty="0">
                <a:solidFill>
                  <a:schemeClr val="tx1"/>
                </a:solidFill>
                <a:latin typeface="+mn-lt"/>
              </a:rPr>
              <a:t> </a:t>
            </a:r>
            <a:r>
              <a:rPr lang="fr-CA" sz="1200" dirty="0" err="1">
                <a:solidFill>
                  <a:schemeClr val="tx1"/>
                </a:solidFill>
                <a:latin typeface="+mn-lt"/>
              </a:rPr>
              <a:t>therapy</a:t>
            </a:r>
            <a:r>
              <a:rPr lang="fr-CA" sz="1200" dirty="0">
                <a:solidFill>
                  <a:schemeClr val="tx1"/>
                </a:solidFill>
                <a:latin typeface="+mn-lt"/>
              </a:rPr>
              <a:t> </a:t>
            </a:r>
            <a:r>
              <a:rPr lang="fr-CA" sz="1200" dirty="0" err="1">
                <a:solidFill>
                  <a:schemeClr val="tx1"/>
                </a:solidFill>
                <a:latin typeface="+mn-lt"/>
              </a:rPr>
              <a:t>is</a:t>
            </a:r>
            <a:r>
              <a:rPr lang="fr-CA" sz="1200" dirty="0">
                <a:solidFill>
                  <a:schemeClr val="tx1"/>
                </a:solidFill>
                <a:latin typeface="+mn-lt"/>
              </a:rPr>
              <a:t> in patients </a:t>
            </a:r>
            <a:r>
              <a:rPr lang="fr-CA" sz="1200" dirty="0" err="1">
                <a:solidFill>
                  <a:schemeClr val="tx1"/>
                </a:solidFill>
                <a:latin typeface="+mn-lt"/>
              </a:rPr>
              <a:t>with</a:t>
            </a:r>
            <a:r>
              <a:rPr lang="fr-CA" sz="1200" dirty="0">
                <a:solidFill>
                  <a:schemeClr val="tx1"/>
                </a:solidFill>
                <a:latin typeface="+mn-lt"/>
              </a:rPr>
              <a:t> a first </a:t>
            </a:r>
            <a:r>
              <a:rPr lang="fr-CA" sz="1200" dirty="0" err="1">
                <a:solidFill>
                  <a:schemeClr val="tx1"/>
                </a:solidFill>
                <a:latin typeface="+mn-lt"/>
              </a:rPr>
              <a:t>unprovoked</a:t>
            </a:r>
            <a:r>
              <a:rPr lang="fr-CA" sz="1200" dirty="0">
                <a:solidFill>
                  <a:schemeClr val="tx1"/>
                </a:solidFill>
                <a:latin typeface="+mn-lt"/>
              </a:rPr>
              <a:t> proximal DVT or PE </a:t>
            </a:r>
            <a:r>
              <a:rPr lang="fr-CA" sz="1200" dirty="0" err="1">
                <a:solidFill>
                  <a:schemeClr val="tx1"/>
                </a:solidFill>
                <a:latin typeface="+mn-lt"/>
              </a:rPr>
              <a:t>without</a:t>
            </a:r>
            <a:r>
              <a:rPr lang="fr-CA" sz="1200" dirty="0">
                <a:solidFill>
                  <a:schemeClr val="tx1"/>
                </a:solidFill>
                <a:latin typeface="+mn-lt"/>
              </a:rPr>
              <a:t> a high </a:t>
            </a:r>
            <a:r>
              <a:rPr lang="fr-CA" sz="1200" dirty="0" err="1">
                <a:solidFill>
                  <a:schemeClr val="tx1"/>
                </a:solidFill>
                <a:latin typeface="+mn-lt"/>
              </a:rPr>
              <a:t>risk</a:t>
            </a:r>
            <a:r>
              <a:rPr lang="fr-CA" sz="1200" dirty="0">
                <a:solidFill>
                  <a:schemeClr val="tx1"/>
                </a:solidFill>
                <a:latin typeface="+mn-lt"/>
              </a:rPr>
              <a:t> of </a:t>
            </a:r>
            <a:r>
              <a:rPr lang="fr-CA" sz="1200" dirty="0" err="1">
                <a:solidFill>
                  <a:schemeClr val="tx1"/>
                </a:solidFill>
                <a:latin typeface="+mn-lt"/>
              </a:rPr>
              <a:t>bleeding</a:t>
            </a:r>
            <a:r>
              <a:rPr lang="fr-CA" sz="1200" dirty="0">
                <a:solidFill>
                  <a:schemeClr val="tx1"/>
                </a:solidFill>
                <a:latin typeface="+mn-lt"/>
              </a:rPr>
              <a:t>.</a:t>
            </a:r>
          </a:p>
          <a:p>
            <a:pPr marL="181240" indent="-181240">
              <a:buFont typeface="Arial" panose="020B0604020202020204" pitchFamily="34" charset="0"/>
              <a:buChar char="•"/>
            </a:pPr>
            <a:r>
              <a:rPr lang="fr-CA" sz="1200" dirty="0">
                <a:solidFill>
                  <a:schemeClr val="tx1"/>
                </a:solidFill>
                <a:latin typeface="+mn-lt"/>
              </a:rPr>
              <a:t>In </a:t>
            </a:r>
            <a:r>
              <a:rPr lang="fr-CA" sz="1200" dirty="0" err="1">
                <a:solidFill>
                  <a:schemeClr val="tx1"/>
                </a:solidFill>
                <a:latin typeface="+mn-lt"/>
              </a:rPr>
              <a:t>these</a:t>
            </a:r>
            <a:r>
              <a:rPr lang="fr-CA" sz="1200" dirty="0">
                <a:solidFill>
                  <a:schemeClr val="tx1"/>
                </a:solidFill>
                <a:latin typeface="+mn-lt"/>
              </a:rPr>
              <a:t> patients, </a:t>
            </a:r>
            <a:r>
              <a:rPr lang="fr-CA" sz="1200" dirty="0" err="1">
                <a:solidFill>
                  <a:schemeClr val="tx1"/>
                </a:solidFill>
                <a:latin typeface="+mn-lt"/>
              </a:rPr>
              <a:t>factors</a:t>
            </a:r>
            <a:r>
              <a:rPr lang="fr-CA" sz="1200" dirty="0">
                <a:solidFill>
                  <a:schemeClr val="tx1"/>
                </a:solidFill>
                <a:latin typeface="+mn-lt"/>
              </a:rPr>
              <a:t> </a:t>
            </a:r>
            <a:r>
              <a:rPr lang="fr-CA" sz="1200" dirty="0" err="1">
                <a:solidFill>
                  <a:schemeClr val="tx1"/>
                </a:solidFill>
                <a:latin typeface="+mn-lt"/>
              </a:rPr>
              <a:t>such</a:t>
            </a:r>
            <a:r>
              <a:rPr lang="fr-CA" sz="1200" dirty="0">
                <a:solidFill>
                  <a:schemeClr val="tx1"/>
                </a:solidFill>
                <a:latin typeface="+mn-lt"/>
              </a:rPr>
              <a:t> as </a:t>
            </a:r>
            <a:r>
              <a:rPr lang="fr-CA" sz="1200" dirty="0" err="1">
                <a:solidFill>
                  <a:schemeClr val="tx1"/>
                </a:solidFill>
                <a:latin typeface="+mn-lt"/>
              </a:rPr>
              <a:t>sex</a:t>
            </a:r>
            <a:r>
              <a:rPr lang="fr-CA" sz="1200" dirty="0">
                <a:solidFill>
                  <a:schemeClr val="tx1"/>
                </a:solidFill>
                <a:latin typeface="+mn-lt"/>
              </a:rPr>
              <a:t> and D-dimer </a:t>
            </a:r>
            <a:r>
              <a:rPr lang="fr-CA" sz="1200" dirty="0" err="1">
                <a:solidFill>
                  <a:schemeClr val="tx1"/>
                </a:solidFill>
                <a:latin typeface="+mn-lt"/>
              </a:rPr>
              <a:t>level</a:t>
            </a:r>
            <a:r>
              <a:rPr lang="fr-CA" sz="1200" dirty="0">
                <a:solidFill>
                  <a:schemeClr val="tx1"/>
                </a:solidFill>
                <a:latin typeface="+mn-lt"/>
              </a:rPr>
              <a:t> </a:t>
            </a:r>
            <a:r>
              <a:rPr lang="fr-CA" sz="1200" dirty="0" err="1">
                <a:solidFill>
                  <a:schemeClr val="tx1"/>
                </a:solidFill>
                <a:latin typeface="+mn-lt"/>
              </a:rPr>
              <a:t>measured</a:t>
            </a:r>
            <a:r>
              <a:rPr lang="fr-CA" sz="1200" dirty="0">
                <a:solidFill>
                  <a:schemeClr val="tx1"/>
                </a:solidFill>
                <a:latin typeface="+mn-lt"/>
              </a:rPr>
              <a:t> ~1 </a:t>
            </a:r>
            <a:r>
              <a:rPr lang="fr-CA" sz="1200" dirty="0" err="1">
                <a:solidFill>
                  <a:schemeClr val="tx1"/>
                </a:solidFill>
                <a:latin typeface="+mn-lt"/>
              </a:rPr>
              <a:t>month</a:t>
            </a:r>
            <a:r>
              <a:rPr lang="fr-CA" sz="1200" dirty="0">
                <a:solidFill>
                  <a:schemeClr val="tx1"/>
                </a:solidFill>
                <a:latin typeface="+mn-lt"/>
              </a:rPr>
              <a:t> </a:t>
            </a:r>
            <a:r>
              <a:rPr lang="fr-CA" sz="1200" dirty="0" err="1">
                <a:solidFill>
                  <a:schemeClr val="tx1"/>
                </a:solidFill>
                <a:latin typeface="+mn-lt"/>
              </a:rPr>
              <a:t>after</a:t>
            </a:r>
            <a:r>
              <a:rPr lang="fr-CA" sz="1200" dirty="0">
                <a:solidFill>
                  <a:schemeClr val="tx1"/>
                </a:solidFill>
                <a:latin typeface="+mn-lt"/>
              </a:rPr>
              <a:t> </a:t>
            </a:r>
            <a:r>
              <a:rPr lang="fr-CA" sz="1200" dirty="0" err="1">
                <a:solidFill>
                  <a:schemeClr val="tx1"/>
                </a:solidFill>
                <a:latin typeface="+mn-lt"/>
              </a:rPr>
              <a:t>stopping</a:t>
            </a:r>
            <a:r>
              <a:rPr lang="fr-CA" sz="1200" dirty="0">
                <a:solidFill>
                  <a:schemeClr val="tx1"/>
                </a:solidFill>
                <a:latin typeface="+mn-lt"/>
              </a:rPr>
              <a:t> anticoagulant </a:t>
            </a:r>
            <a:r>
              <a:rPr lang="fr-CA" sz="1200" dirty="0" err="1">
                <a:solidFill>
                  <a:schemeClr val="tx1"/>
                </a:solidFill>
                <a:latin typeface="+mn-lt"/>
              </a:rPr>
              <a:t>therapy</a:t>
            </a:r>
            <a:r>
              <a:rPr lang="fr-CA" sz="1200" dirty="0">
                <a:solidFill>
                  <a:schemeClr val="tx1"/>
                </a:solidFill>
                <a:latin typeface="+mn-lt"/>
              </a:rPr>
              <a:t> can help </a:t>
            </a:r>
            <a:r>
              <a:rPr lang="fr-CA" sz="1200" dirty="0" err="1">
                <a:solidFill>
                  <a:schemeClr val="tx1"/>
                </a:solidFill>
                <a:latin typeface="+mn-lt"/>
              </a:rPr>
              <a:t>stratify</a:t>
            </a:r>
            <a:r>
              <a:rPr lang="fr-CA" sz="1200" dirty="0">
                <a:solidFill>
                  <a:schemeClr val="tx1"/>
                </a:solidFill>
                <a:latin typeface="+mn-lt"/>
              </a:rPr>
              <a:t> </a:t>
            </a:r>
            <a:r>
              <a:rPr lang="fr-CA" sz="1200" dirty="0" err="1">
                <a:solidFill>
                  <a:schemeClr val="tx1"/>
                </a:solidFill>
                <a:latin typeface="+mn-lt"/>
              </a:rPr>
              <a:t>risk</a:t>
            </a:r>
            <a:r>
              <a:rPr lang="fr-CA" sz="1200" dirty="0">
                <a:solidFill>
                  <a:schemeClr val="tx1"/>
                </a:solidFill>
                <a:latin typeface="+mn-lt"/>
              </a:rPr>
              <a:t> of </a:t>
            </a:r>
            <a:r>
              <a:rPr lang="fr-CA" sz="1200" dirty="0" err="1">
                <a:solidFill>
                  <a:schemeClr val="tx1"/>
                </a:solidFill>
                <a:latin typeface="+mn-lt"/>
              </a:rPr>
              <a:t>recurrent</a:t>
            </a:r>
            <a:r>
              <a:rPr lang="fr-CA" sz="1200" dirty="0">
                <a:solidFill>
                  <a:schemeClr val="tx1"/>
                </a:solidFill>
                <a:latin typeface="+mn-lt"/>
              </a:rPr>
              <a:t> VTE.</a:t>
            </a:r>
          </a:p>
          <a:p>
            <a:pPr marL="664546" lvl="1" indent="-181240">
              <a:buFont typeface="Arial" panose="020B0604020202020204" pitchFamily="34" charset="0"/>
              <a:buChar char="•"/>
            </a:pPr>
            <a:r>
              <a:rPr lang="fr-CA" sz="1200" dirty="0">
                <a:solidFill>
                  <a:schemeClr val="tx1"/>
                </a:solidFill>
                <a:latin typeface="+mn-lt"/>
              </a:rPr>
              <a:t>Men are at ~75% </a:t>
            </a:r>
            <a:r>
              <a:rPr lang="fr-CA" sz="1200" dirty="0" err="1">
                <a:solidFill>
                  <a:schemeClr val="tx1"/>
                </a:solidFill>
                <a:latin typeface="+mn-lt"/>
              </a:rPr>
              <a:t>higher</a:t>
            </a:r>
            <a:r>
              <a:rPr lang="fr-CA" sz="1200" dirty="0">
                <a:solidFill>
                  <a:schemeClr val="tx1"/>
                </a:solidFill>
                <a:latin typeface="+mn-lt"/>
              </a:rPr>
              <a:t> </a:t>
            </a:r>
            <a:r>
              <a:rPr lang="fr-CA" sz="1200" dirty="0" err="1">
                <a:solidFill>
                  <a:schemeClr val="tx1"/>
                </a:solidFill>
                <a:latin typeface="+mn-lt"/>
              </a:rPr>
              <a:t>risk</a:t>
            </a:r>
            <a:r>
              <a:rPr lang="fr-CA" sz="1200" dirty="0">
                <a:solidFill>
                  <a:schemeClr val="tx1"/>
                </a:solidFill>
                <a:latin typeface="+mn-lt"/>
              </a:rPr>
              <a:t> of </a:t>
            </a:r>
            <a:r>
              <a:rPr lang="fr-CA" sz="1200" dirty="0" err="1">
                <a:solidFill>
                  <a:schemeClr val="tx1"/>
                </a:solidFill>
                <a:latin typeface="+mn-lt"/>
              </a:rPr>
              <a:t>recurrent</a:t>
            </a:r>
            <a:r>
              <a:rPr lang="fr-CA" sz="1200" dirty="0">
                <a:solidFill>
                  <a:schemeClr val="tx1"/>
                </a:solidFill>
                <a:latin typeface="+mn-lt"/>
              </a:rPr>
              <a:t> VTE </a:t>
            </a:r>
            <a:r>
              <a:rPr lang="fr-CA" sz="1200" dirty="0" err="1">
                <a:solidFill>
                  <a:schemeClr val="tx1"/>
                </a:solidFill>
                <a:latin typeface="+mn-lt"/>
              </a:rPr>
              <a:t>than</a:t>
            </a:r>
            <a:r>
              <a:rPr lang="fr-CA" sz="1200" dirty="0">
                <a:solidFill>
                  <a:schemeClr val="tx1"/>
                </a:solidFill>
                <a:latin typeface="+mn-lt"/>
              </a:rPr>
              <a:t> </a:t>
            </a:r>
            <a:r>
              <a:rPr lang="fr-CA" sz="1200" dirty="0" err="1">
                <a:solidFill>
                  <a:schemeClr val="tx1"/>
                </a:solidFill>
                <a:latin typeface="+mn-lt"/>
              </a:rPr>
              <a:t>women</a:t>
            </a:r>
            <a:r>
              <a:rPr lang="fr-CA" sz="1200" dirty="0">
                <a:solidFill>
                  <a:schemeClr val="tx1"/>
                </a:solidFill>
                <a:latin typeface="+mn-lt"/>
              </a:rPr>
              <a:t>.</a:t>
            </a:r>
          </a:p>
          <a:p>
            <a:pPr marL="664546" lvl="1" indent="-181240">
              <a:buFont typeface="Arial" panose="020B0604020202020204" pitchFamily="34" charset="0"/>
              <a:buChar char="•"/>
            </a:pPr>
            <a:r>
              <a:rPr lang="fr-CA" sz="1200" dirty="0">
                <a:solidFill>
                  <a:schemeClr val="tx1"/>
                </a:solidFill>
                <a:latin typeface="+mn-lt"/>
              </a:rPr>
              <a:t>Patients </a:t>
            </a:r>
            <a:r>
              <a:rPr lang="fr-CA" sz="1200" dirty="0" err="1">
                <a:solidFill>
                  <a:schemeClr val="tx1"/>
                </a:solidFill>
                <a:latin typeface="+mn-lt"/>
              </a:rPr>
              <a:t>with</a:t>
            </a:r>
            <a:r>
              <a:rPr lang="fr-CA" sz="1200" dirty="0">
                <a:solidFill>
                  <a:schemeClr val="tx1"/>
                </a:solidFill>
                <a:latin typeface="+mn-lt"/>
              </a:rPr>
              <a:t> a positive D-dimer </a:t>
            </a:r>
            <a:r>
              <a:rPr lang="fr-CA" sz="1200" dirty="0" err="1">
                <a:solidFill>
                  <a:schemeClr val="tx1"/>
                </a:solidFill>
                <a:latin typeface="+mn-lt"/>
              </a:rPr>
              <a:t>result</a:t>
            </a:r>
            <a:r>
              <a:rPr lang="fr-CA" sz="1200" dirty="0">
                <a:solidFill>
                  <a:schemeClr val="tx1"/>
                </a:solidFill>
                <a:latin typeface="+mn-lt"/>
              </a:rPr>
              <a:t> have ~2-fold </a:t>
            </a:r>
            <a:r>
              <a:rPr lang="fr-CA" sz="1200" dirty="0" err="1">
                <a:solidFill>
                  <a:schemeClr val="tx1"/>
                </a:solidFill>
                <a:latin typeface="+mn-lt"/>
              </a:rPr>
              <a:t>higher</a:t>
            </a:r>
            <a:r>
              <a:rPr lang="fr-CA" sz="1200" dirty="0">
                <a:solidFill>
                  <a:schemeClr val="tx1"/>
                </a:solidFill>
                <a:latin typeface="+mn-lt"/>
              </a:rPr>
              <a:t> </a:t>
            </a:r>
            <a:r>
              <a:rPr lang="fr-CA" sz="1200" dirty="0" err="1">
                <a:solidFill>
                  <a:schemeClr val="tx1"/>
                </a:solidFill>
                <a:latin typeface="+mn-lt"/>
              </a:rPr>
              <a:t>risk</a:t>
            </a:r>
            <a:r>
              <a:rPr lang="fr-CA" sz="1200" dirty="0">
                <a:solidFill>
                  <a:schemeClr val="tx1"/>
                </a:solidFill>
                <a:latin typeface="+mn-lt"/>
              </a:rPr>
              <a:t> </a:t>
            </a:r>
            <a:r>
              <a:rPr lang="fr-CA" sz="1200" dirty="0" err="1">
                <a:solidFill>
                  <a:schemeClr val="tx1"/>
                </a:solidFill>
                <a:latin typeface="+mn-lt"/>
              </a:rPr>
              <a:t>than</a:t>
            </a:r>
            <a:r>
              <a:rPr lang="fr-CA" sz="1200" dirty="0">
                <a:solidFill>
                  <a:schemeClr val="tx1"/>
                </a:solidFill>
                <a:latin typeface="+mn-lt"/>
              </a:rPr>
              <a:t> </a:t>
            </a:r>
            <a:r>
              <a:rPr lang="fr-CA" sz="1200" dirty="0" err="1">
                <a:solidFill>
                  <a:schemeClr val="tx1"/>
                </a:solidFill>
                <a:latin typeface="+mn-lt"/>
              </a:rPr>
              <a:t>those</a:t>
            </a:r>
            <a:r>
              <a:rPr lang="fr-CA" sz="1200" dirty="0">
                <a:solidFill>
                  <a:schemeClr val="tx1"/>
                </a:solidFill>
                <a:latin typeface="+mn-lt"/>
              </a:rPr>
              <a:t> </a:t>
            </a:r>
            <a:r>
              <a:rPr lang="fr-CA" sz="1200" dirty="0" err="1">
                <a:solidFill>
                  <a:schemeClr val="tx1"/>
                </a:solidFill>
                <a:latin typeface="+mn-lt"/>
              </a:rPr>
              <a:t>with</a:t>
            </a:r>
            <a:r>
              <a:rPr lang="fr-CA" sz="1200" dirty="0">
                <a:solidFill>
                  <a:schemeClr val="tx1"/>
                </a:solidFill>
                <a:latin typeface="+mn-lt"/>
              </a:rPr>
              <a:t> a </a:t>
            </a:r>
            <a:r>
              <a:rPr lang="fr-CA" sz="1200" dirty="0" err="1">
                <a:solidFill>
                  <a:schemeClr val="tx1"/>
                </a:solidFill>
                <a:latin typeface="+mn-lt"/>
              </a:rPr>
              <a:t>negative</a:t>
            </a:r>
            <a:r>
              <a:rPr lang="fr-CA" sz="1200" dirty="0">
                <a:solidFill>
                  <a:schemeClr val="tx1"/>
                </a:solidFill>
                <a:latin typeface="+mn-lt"/>
              </a:rPr>
              <a:t> </a:t>
            </a:r>
            <a:r>
              <a:rPr lang="fr-CA" sz="1200" dirty="0" err="1">
                <a:solidFill>
                  <a:schemeClr val="tx1"/>
                </a:solidFill>
                <a:latin typeface="+mn-lt"/>
              </a:rPr>
              <a:t>result</a:t>
            </a:r>
            <a:endParaRPr lang="fr-CA" sz="1200" dirty="0">
              <a:solidFill>
                <a:schemeClr val="tx1"/>
              </a:solidFill>
              <a:latin typeface="+mn-lt"/>
            </a:endParaRPr>
          </a:p>
          <a:p>
            <a:pPr marL="181240" indent="-181240">
              <a:buFont typeface="Arial" panose="020B0604020202020204" pitchFamily="34" charset="0"/>
              <a:buChar char="•"/>
            </a:pPr>
            <a:r>
              <a:rPr lang="fr-CA" sz="1200" dirty="0">
                <a:solidFill>
                  <a:schemeClr val="tx1"/>
                </a:solidFill>
                <a:latin typeface="+mn-lt"/>
              </a:rPr>
              <a:t>The HERDOO2 score </a:t>
            </a:r>
            <a:r>
              <a:rPr lang="fr-CA" sz="1200" dirty="0" err="1">
                <a:solidFill>
                  <a:schemeClr val="tx1"/>
                </a:solidFill>
                <a:latin typeface="+mn-lt"/>
              </a:rPr>
              <a:t>is</a:t>
            </a:r>
            <a:r>
              <a:rPr lang="fr-CA" sz="1200" dirty="0">
                <a:solidFill>
                  <a:schemeClr val="tx1"/>
                </a:solidFill>
                <a:latin typeface="+mn-lt"/>
              </a:rPr>
              <a:t> </a:t>
            </a:r>
            <a:r>
              <a:rPr lang="fr-CA" sz="1200" dirty="0" err="1">
                <a:solidFill>
                  <a:schemeClr val="tx1"/>
                </a:solidFill>
                <a:latin typeface="+mn-lt"/>
              </a:rPr>
              <a:t>useful</a:t>
            </a:r>
            <a:r>
              <a:rPr lang="fr-CA" sz="1200" dirty="0">
                <a:solidFill>
                  <a:schemeClr val="tx1"/>
                </a:solidFill>
                <a:latin typeface="+mn-lt"/>
              </a:rPr>
              <a:t> in </a:t>
            </a:r>
            <a:r>
              <a:rPr lang="fr-CA" sz="1200" dirty="0" err="1">
                <a:solidFill>
                  <a:schemeClr val="tx1"/>
                </a:solidFill>
                <a:latin typeface="+mn-lt"/>
              </a:rPr>
              <a:t>women</a:t>
            </a:r>
            <a:r>
              <a:rPr lang="fr-CA" sz="1200" dirty="0">
                <a:solidFill>
                  <a:schemeClr val="tx1"/>
                </a:solidFill>
                <a:latin typeface="+mn-lt"/>
              </a:rPr>
              <a:t> </a:t>
            </a:r>
            <a:r>
              <a:rPr lang="fr-CA" sz="1200" dirty="0" err="1">
                <a:solidFill>
                  <a:schemeClr val="tx1"/>
                </a:solidFill>
                <a:latin typeface="+mn-lt"/>
              </a:rPr>
              <a:t>with</a:t>
            </a:r>
            <a:r>
              <a:rPr lang="fr-CA" sz="1200" dirty="0">
                <a:solidFill>
                  <a:schemeClr val="tx1"/>
                </a:solidFill>
                <a:latin typeface="+mn-lt"/>
              </a:rPr>
              <a:t> a first </a:t>
            </a:r>
            <a:r>
              <a:rPr lang="fr-CA" sz="1200" dirty="0" err="1">
                <a:solidFill>
                  <a:schemeClr val="tx1"/>
                </a:solidFill>
                <a:latin typeface="+mn-lt"/>
              </a:rPr>
              <a:t>unprovoked</a:t>
            </a:r>
            <a:r>
              <a:rPr lang="fr-CA" sz="1200" dirty="0">
                <a:solidFill>
                  <a:schemeClr val="tx1"/>
                </a:solidFill>
                <a:latin typeface="+mn-lt"/>
              </a:rPr>
              <a:t> VTE to </a:t>
            </a:r>
            <a:br>
              <a:rPr lang="fr-CA" sz="1200" dirty="0">
                <a:solidFill>
                  <a:schemeClr val="tx1"/>
                </a:solidFill>
                <a:latin typeface="+mn-lt"/>
              </a:rPr>
            </a:br>
            <a:r>
              <a:rPr lang="fr-CA" sz="1200" dirty="0" err="1">
                <a:solidFill>
                  <a:schemeClr val="tx1"/>
                </a:solidFill>
                <a:latin typeface="+mn-lt"/>
              </a:rPr>
              <a:t>identify</a:t>
            </a:r>
            <a:r>
              <a:rPr lang="fr-CA" sz="1200" dirty="0">
                <a:solidFill>
                  <a:schemeClr val="tx1"/>
                </a:solidFill>
                <a:latin typeface="+mn-lt"/>
              </a:rPr>
              <a:t> </a:t>
            </a:r>
            <a:r>
              <a:rPr lang="fr-CA" sz="1200" dirty="0" err="1">
                <a:solidFill>
                  <a:schemeClr val="tx1"/>
                </a:solidFill>
                <a:latin typeface="+mn-lt"/>
              </a:rPr>
              <a:t>those</a:t>
            </a:r>
            <a:r>
              <a:rPr lang="fr-CA" sz="1200" dirty="0">
                <a:solidFill>
                  <a:schemeClr val="tx1"/>
                </a:solidFill>
                <a:latin typeface="+mn-lt"/>
              </a:rPr>
              <a:t> at </a:t>
            </a:r>
            <a:r>
              <a:rPr lang="fr-CA" sz="1200" dirty="0" err="1">
                <a:solidFill>
                  <a:schemeClr val="tx1"/>
                </a:solidFill>
                <a:latin typeface="+mn-lt"/>
              </a:rPr>
              <a:t>low</a:t>
            </a:r>
            <a:r>
              <a:rPr lang="fr-CA" sz="1200" dirty="0">
                <a:solidFill>
                  <a:schemeClr val="tx1"/>
                </a:solidFill>
                <a:latin typeface="+mn-lt"/>
              </a:rPr>
              <a:t> </a:t>
            </a:r>
            <a:r>
              <a:rPr lang="fr-CA" sz="1200" dirty="0" err="1">
                <a:solidFill>
                  <a:schemeClr val="tx1"/>
                </a:solidFill>
                <a:latin typeface="+mn-lt"/>
              </a:rPr>
              <a:t>risk</a:t>
            </a:r>
            <a:r>
              <a:rPr lang="fr-CA" sz="1200" dirty="0">
                <a:solidFill>
                  <a:schemeClr val="tx1"/>
                </a:solidFill>
                <a:latin typeface="+mn-lt"/>
              </a:rPr>
              <a:t> of </a:t>
            </a:r>
            <a:r>
              <a:rPr lang="fr-CA" sz="1200" dirty="0" err="1">
                <a:solidFill>
                  <a:schemeClr val="tx1"/>
                </a:solidFill>
                <a:latin typeface="+mn-lt"/>
              </a:rPr>
              <a:t>recurrence</a:t>
            </a:r>
            <a:r>
              <a:rPr lang="fr-CA" sz="1200" dirty="0">
                <a:solidFill>
                  <a:schemeClr val="tx1"/>
                </a:solidFill>
                <a:latin typeface="+mn-lt"/>
              </a:rPr>
              <a:t> (score 0 or 1) </a:t>
            </a:r>
            <a:r>
              <a:rPr lang="fr-CA" sz="1200" dirty="0" err="1">
                <a:solidFill>
                  <a:schemeClr val="tx1"/>
                </a:solidFill>
                <a:latin typeface="+mn-lt"/>
              </a:rPr>
              <a:t>who</a:t>
            </a:r>
            <a:r>
              <a:rPr lang="fr-CA" sz="1200" dirty="0">
                <a:solidFill>
                  <a:schemeClr val="tx1"/>
                </a:solidFill>
                <a:latin typeface="+mn-lt"/>
              </a:rPr>
              <a:t> can </a:t>
            </a:r>
            <a:r>
              <a:rPr lang="fr-CA" sz="1200" dirty="0" err="1">
                <a:solidFill>
                  <a:schemeClr val="tx1"/>
                </a:solidFill>
                <a:latin typeface="+mn-lt"/>
              </a:rPr>
              <a:t>safely</a:t>
            </a:r>
            <a:r>
              <a:rPr lang="fr-CA" sz="1200" dirty="0">
                <a:solidFill>
                  <a:schemeClr val="tx1"/>
                </a:solidFill>
                <a:latin typeface="+mn-lt"/>
              </a:rPr>
              <a:t> </a:t>
            </a:r>
            <a:br>
              <a:rPr lang="fr-CA" sz="1200" dirty="0">
                <a:solidFill>
                  <a:schemeClr val="tx1"/>
                </a:solidFill>
                <a:latin typeface="+mn-lt"/>
              </a:rPr>
            </a:br>
            <a:r>
              <a:rPr lang="fr-CA" sz="1200" dirty="0">
                <a:solidFill>
                  <a:schemeClr val="tx1"/>
                </a:solidFill>
                <a:latin typeface="+mn-lt"/>
              </a:rPr>
              <a:t>discontinue </a:t>
            </a:r>
            <a:r>
              <a:rPr lang="fr-CA" sz="1200" dirty="0" err="1">
                <a:solidFill>
                  <a:schemeClr val="tx1"/>
                </a:solidFill>
                <a:latin typeface="+mn-lt"/>
              </a:rPr>
              <a:t>treatment</a:t>
            </a:r>
            <a:r>
              <a:rPr lang="fr-CA" sz="1200" dirty="0">
                <a:solidFill>
                  <a:schemeClr val="tx1"/>
                </a:solidFill>
                <a:latin typeface="+mn-lt"/>
              </a:rPr>
              <a:t>.</a:t>
            </a:r>
          </a:p>
          <a:p>
            <a:pPr marL="181240" indent="-181240">
              <a:buFont typeface="Arial" panose="020B0604020202020204" pitchFamily="34" charset="0"/>
              <a:buChar char="•"/>
            </a:pPr>
            <a:r>
              <a:rPr lang="fr-CA" sz="1200" dirty="0">
                <a:solidFill>
                  <a:schemeClr val="tx1"/>
                </a:solidFill>
                <a:latin typeface="+mn-lt"/>
              </a:rPr>
              <a:t>Patients are </a:t>
            </a:r>
            <a:r>
              <a:rPr lang="fr-CA" sz="1200" dirty="0" err="1">
                <a:solidFill>
                  <a:schemeClr val="tx1"/>
                </a:solidFill>
                <a:latin typeface="+mn-lt"/>
              </a:rPr>
              <a:t>considered</a:t>
            </a:r>
            <a:r>
              <a:rPr lang="fr-CA" sz="1200" dirty="0">
                <a:solidFill>
                  <a:schemeClr val="tx1"/>
                </a:solidFill>
                <a:latin typeface="+mn-lt"/>
              </a:rPr>
              <a:t> to </a:t>
            </a:r>
            <a:r>
              <a:rPr lang="fr-CA" sz="1200" dirty="0" err="1">
                <a:solidFill>
                  <a:schemeClr val="tx1"/>
                </a:solidFill>
                <a:latin typeface="+mn-lt"/>
              </a:rPr>
              <a:t>be</a:t>
            </a:r>
            <a:r>
              <a:rPr lang="fr-CA" sz="1200" dirty="0">
                <a:solidFill>
                  <a:schemeClr val="tx1"/>
                </a:solidFill>
                <a:latin typeface="+mn-lt"/>
              </a:rPr>
              <a:t> at high </a:t>
            </a:r>
            <a:r>
              <a:rPr lang="fr-CA" sz="1200" dirty="0" err="1">
                <a:solidFill>
                  <a:schemeClr val="tx1"/>
                </a:solidFill>
                <a:latin typeface="+mn-lt"/>
              </a:rPr>
              <a:t>risk</a:t>
            </a:r>
            <a:r>
              <a:rPr lang="fr-CA" sz="1200" dirty="0">
                <a:solidFill>
                  <a:schemeClr val="tx1"/>
                </a:solidFill>
                <a:latin typeface="+mn-lt"/>
              </a:rPr>
              <a:t> of </a:t>
            </a:r>
            <a:r>
              <a:rPr lang="fr-CA" sz="1200" dirty="0" err="1">
                <a:solidFill>
                  <a:schemeClr val="tx1"/>
                </a:solidFill>
                <a:latin typeface="+mn-lt"/>
              </a:rPr>
              <a:t>bleeding</a:t>
            </a:r>
            <a:r>
              <a:rPr lang="fr-CA" sz="1200" dirty="0">
                <a:solidFill>
                  <a:schemeClr val="tx1"/>
                </a:solidFill>
                <a:latin typeface="+mn-lt"/>
              </a:rPr>
              <a:t> on anticoagulant </a:t>
            </a:r>
            <a:r>
              <a:rPr lang="fr-CA" sz="1200" dirty="0" err="1">
                <a:solidFill>
                  <a:schemeClr val="tx1"/>
                </a:solidFill>
                <a:latin typeface="+mn-lt"/>
              </a:rPr>
              <a:t>therapy</a:t>
            </a:r>
            <a:r>
              <a:rPr lang="fr-CA" sz="1200" dirty="0">
                <a:solidFill>
                  <a:schemeClr val="tx1"/>
                </a:solidFill>
                <a:latin typeface="+mn-lt"/>
              </a:rPr>
              <a:t> if </a:t>
            </a:r>
            <a:r>
              <a:rPr lang="fr-CA" sz="1200" dirty="0" err="1">
                <a:solidFill>
                  <a:schemeClr val="tx1"/>
                </a:solidFill>
                <a:latin typeface="+mn-lt"/>
              </a:rPr>
              <a:t>they</a:t>
            </a:r>
            <a:r>
              <a:rPr lang="fr-CA" sz="1200" dirty="0">
                <a:solidFill>
                  <a:schemeClr val="tx1"/>
                </a:solidFill>
                <a:latin typeface="+mn-lt"/>
              </a:rPr>
              <a:t> have </a:t>
            </a:r>
            <a:r>
              <a:rPr lang="fr-CA" sz="1200" dirty="0" err="1">
                <a:solidFill>
                  <a:schemeClr val="tx1"/>
                </a:solidFill>
                <a:latin typeface="+mn-lt"/>
              </a:rPr>
              <a:t>two</a:t>
            </a:r>
            <a:r>
              <a:rPr lang="fr-CA" sz="1200" dirty="0">
                <a:solidFill>
                  <a:schemeClr val="tx1"/>
                </a:solidFill>
                <a:latin typeface="+mn-lt"/>
              </a:rPr>
              <a:t> or more </a:t>
            </a:r>
            <a:r>
              <a:rPr lang="fr-CA" sz="1200" dirty="0" err="1">
                <a:solidFill>
                  <a:schemeClr val="tx1"/>
                </a:solidFill>
                <a:latin typeface="+mn-lt"/>
              </a:rPr>
              <a:t>bleeding</a:t>
            </a:r>
            <a:r>
              <a:rPr lang="fr-CA" sz="1200" dirty="0">
                <a:solidFill>
                  <a:schemeClr val="tx1"/>
                </a:solidFill>
                <a:latin typeface="+mn-lt"/>
              </a:rPr>
              <a:t> </a:t>
            </a:r>
            <a:r>
              <a:rPr lang="fr-CA" sz="1200" dirty="0" err="1">
                <a:solidFill>
                  <a:schemeClr val="tx1"/>
                </a:solidFill>
                <a:latin typeface="+mn-lt"/>
              </a:rPr>
              <a:t>risk</a:t>
            </a:r>
            <a:r>
              <a:rPr lang="fr-CA" sz="1200" dirty="0">
                <a:solidFill>
                  <a:schemeClr val="tx1"/>
                </a:solidFill>
                <a:latin typeface="+mn-lt"/>
              </a:rPr>
              <a:t> </a:t>
            </a:r>
            <a:r>
              <a:rPr lang="fr-CA" sz="1200" dirty="0" err="1">
                <a:solidFill>
                  <a:schemeClr val="tx1"/>
                </a:solidFill>
                <a:latin typeface="+mn-lt"/>
              </a:rPr>
              <a:t>factors</a:t>
            </a:r>
            <a:r>
              <a:rPr lang="fr-CA" sz="1200" dirty="0">
                <a:solidFill>
                  <a:schemeClr val="tx1"/>
                </a:solidFill>
                <a:latin typeface="+mn-lt"/>
              </a:rPr>
              <a:t> (</a:t>
            </a:r>
            <a:r>
              <a:rPr lang="fr-CA" sz="1200" dirty="0" err="1">
                <a:solidFill>
                  <a:schemeClr val="tx1"/>
                </a:solidFill>
                <a:latin typeface="+mn-lt"/>
              </a:rPr>
              <a:t>annual</a:t>
            </a:r>
            <a:r>
              <a:rPr lang="fr-CA" sz="1200" dirty="0">
                <a:solidFill>
                  <a:schemeClr val="tx1"/>
                </a:solidFill>
                <a:latin typeface="+mn-lt"/>
              </a:rPr>
              <a:t> </a:t>
            </a:r>
            <a:r>
              <a:rPr lang="fr-CA" sz="1200" dirty="0" err="1">
                <a:solidFill>
                  <a:schemeClr val="tx1"/>
                </a:solidFill>
                <a:latin typeface="+mn-lt"/>
              </a:rPr>
              <a:t>risk</a:t>
            </a:r>
            <a:r>
              <a:rPr lang="fr-CA" sz="1200" dirty="0">
                <a:solidFill>
                  <a:schemeClr val="tx1"/>
                </a:solidFill>
                <a:latin typeface="+mn-lt"/>
              </a:rPr>
              <a:t> of major </a:t>
            </a:r>
            <a:r>
              <a:rPr lang="fr-CA" sz="1200" dirty="0" err="1">
                <a:solidFill>
                  <a:schemeClr val="tx1"/>
                </a:solidFill>
                <a:latin typeface="+mn-lt"/>
              </a:rPr>
              <a:t>bleeding</a:t>
            </a:r>
            <a:r>
              <a:rPr lang="fr-CA" sz="1200" dirty="0">
                <a:solidFill>
                  <a:schemeClr val="tx1"/>
                </a:solidFill>
                <a:latin typeface="+mn-lt"/>
              </a:rPr>
              <a:t> </a:t>
            </a:r>
            <a:r>
              <a:rPr lang="fr-CA" sz="1200" dirty="0" err="1">
                <a:solidFill>
                  <a:schemeClr val="tx1"/>
                </a:solidFill>
                <a:latin typeface="+mn-lt"/>
              </a:rPr>
              <a:t>is</a:t>
            </a:r>
            <a:r>
              <a:rPr lang="fr-CA" sz="1200" dirty="0">
                <a:solidFill>
                  <a:schemeClr val="tx1"/>
                </a:solidFill>
                <a:latin typeface="+mn-lt"/>
              </a:rPr>
              <a:t> </a:t>
            </a:r>
            <a:r>
              <a:rPr lang="fr-CA" sz="1200" dirty="0">
                <a:solidFill>
                  <a:schemeClr val="tx1"/>
                </a:solidFill>
                <a:latin typeface="+mn-lt"/>
                <a:cs typeface="Calibri"/>
              </a:rPr>
              <a:t>≥6.5% in </a:t>
            </a:r>
            <a:r>
              <a:rPr lang="fr-CA" sz="1200" dirty="0" err="1">
                <a:solidFill>
                  <a:schemeClr val="tx1"/>
                </a:solidFill>
                <a:latin typeface="+mn-lt"/>
                <a:cs typeface="Calibri"/>
              </a:rPr>
              <a:t>these</a:t>
            </a:r>
            <a:r>
              <a:rPr lang="fr-CA" sz="1200" dirty="0">
                <a:solidFill>
                  <a:schemeClr val="tx1"/>
                </a:solidFill>
                <a:latin typeface="+mn-lt"/>
                <a:cs typeface="Calibri"/>
              </a:rPr>
              <a:t> patients).</a:t>
            </a:r>
            <a:endParaRPr lang="fr-CA" sz="1200" dirty="0">
              <a:solidFill>
                <a:schemeClr val="tx1"/>
              </a:solidFill>
              <a:latin typeface="+mn-lt"/>
            </a:endParaRPr>
          </a:p>
          <a:p>
            <a:pPr marL="181240" indent="-181240">
              <a:buFont typeface="Arial" panose="020B0604020202020204" pitchFamily="34" charset="0"/>
              <a:buChar char="•"/>
            </a:pPr>
            <a:r>
              <a:rPr lang="fr-CA" sz="1200" dirty="0">
                <a:solidFill>
                  <a:schemeClr val="tx1"/>
                </a:solidFill>
                <a:latin typeface="+mn-lt"/>
              </a:rPr>
              <a:t>In all patients </a:t>
            </a:r>
            <a:r>
              <a:rPr lang="fr-CA" sz="1200" dirty="0" err="1">
                <a:solidFill>
                  <a:schemeClr val="tx1"/>
                </a:solidFill>
                <a:latin typeface="+mn-lt"/>
              </a:rPr>
              <a:t>who</a:t>
            </a:r>
            <a:r>
              <a:rPr lang="fr-CA" sz="1200" dirty="0">
                <a:solidFill>
                  <a:schemeClr val="tx1"/>
                </a:solidFill>
                <a:latin typeface="+mn-lt"/>
              </a:rPr>
              <a:t> </a:t>
            </a:r>
            <a:r>
              <a:rPr lang="fr-CA" sz="1200" dirty="0" err="1">
                <a:solidFill>
                  <a:schemeClr val="tx1"/>
                </a:solidFill>
                <a:latin typeface="+mn-lt"/>
              </a:rPr>
              <a:t>receive</a:t>
            </a:r>
            <a:r>
              <a:rPr lang="fr-CA" sz="1200" dirty="0">
                <a:solidFill>
                  <a:schemeClr val="tx1"/>
                </a:solidFill>
                <a:latin typeface="+mn-lt"/>
              </a:rPr>
              <a:t> </a:t>
            </a:r>
            <a:r>
              <a:rPr lang="fr-CA" sz="1200" dirty="0" err="1">
                <a:solidFill>
                  <a:schemeClr val="tx1"/>
                </a:solidFill>
                <a:latin typeface="+mn-lt"/>
              </a:rPr>
              <a:t>extended</a:t>
            </a:r>
            <a:r>
              <a:rPr lang="fr-CA" sz="1200" dirty="0">
                <a:solidFill>
                  <a:schemeClr val="tx1"/>
                </a:solidFill>
                <a:latin typeface="+mn-lt"/>
              </a:rPr>
              <a:t> anticoagulant </a:t>
            </a:r>
            <a:r>
              <a:rPr lang="fr-CA" sz="1200" dirty="0" err="1">
                <a:solidFill>
                  <a:schemeClr val="tx1"/>
                </a:solidFill>
                <a:latin typeface="+mn-lt"/>
              </a:rPr>
              <a:t>therapy</a:t>
            </a:r>
            <a:r>
              <a:rPr lang="fr-CA" sz="1200" dirty="0">
                <a:solidFill>
                  <a:schemeClr val="tx1"/>
                </a:solidFill>
                <a:latin typeface="+mn-lt"/>
              </a:rPr>
              <a:t>, the </a:t>
            </a:r>
            <a:r>
              <a:rPr lang="fr-CA" sz="1200" dirty="0" err="1">
                <a:solidFill>
                  <a:schemeClr val="tx1"/>
                </a:solidFill>
                <a:latin typeface="+mn-lt"/>
              </a:rPr>
              <a:t>continued</a:t>
            </a:r>
            <a:r>
              <a:rPr lang="fr-CA" sz="1200" dirty="0">
                <a:solidFill>
                  <a:schemeClr val="tx1"/>
                </a:solidFill>
                <a:latin typeface="+mn-lt"/>
              </a:rPr>
              <a:t> use of </a:t>
            </a:r>
            <a:r>
              <a:rPr lang="fr-CA" sz="1200" dirty="0" err="1">
                <a:solidFill>
                  <a:schemeClr val="tx1"/>
                </a:solidFill>
                <a:latin typeface="+mn-lt"/>
              </a:rPr>
              <a:t>treatment</a:t>
            </a:r>
            <a:r>
              <a:rPr lang="fr-CA" sz="1200" dirty="0">
                <a:solidFill>
                  <a:schemeClr val="tx1"/>
                </a:solidFill>
                <a:latin typeface="+mn-lt"/>
              </a:rPr>
              <a:t> </a:t>
            </a:r>
            <a:r>
              <a:rPr lang="fr-CA" sz="1200" dirty="0" err="1">
                <a:solidFill>
                  <a:schemeClr val="tx1"/>
                </a:solidFill>
                <a:latin typeface="+mn-lt"/>
              </a:rPr>
              <a:t>should</a:t>
            </a:r>
            <a:r>
              <a:rPr lang="fr-CA" sz="1200" dirty="0">
                <a:solidFill>
                  <a:schemeClr val="tx1"/>
                </a:solidFill>
                <a:latin typeface="+mn-lt"/>
              </a:rPr>
              <a:t> </a:t>
            </a:r>
            <a:r>
              <a:rPr lang="fr-CA" sz="1200" dirty="0" err="1">
                <a:solidFill>
                  <a:schemeClr val="tx1"/>
                </a:solidFill>
                <a:latin typeface="+mn-lt"/>
              </a:rPr>
              <a:t>be</a:t>
            </a:r>
            <a:r>
              <a:rPr lang="fr-CA" sz="1200" dirty="0">
                <a:solidFill>
                  <a:schemeClr val="tx1"/>
                </a:solidFill>
                <a:latin typeface="+mn-lt"/>
              </a:rPr>
              <a:t> </a:t>
            </a:r>
            <a:r>
              <a:rPr lang="fr-CA" sz="1200" dirty="0" err="1">
                <a:solidFill>
                  <a:schemeClr val="tx1"/>
                </a:solidFill>
                <a:latin typeface="+mn-lt"/>
              </a:rPr>
              <a:t>reassessed</a:t>
            </a:r>
            <a:r>
              <a:rPr lang="fr-CA" sz="1200" dirty="0">
                <a:solidFill>
                  <a:schemeClr val="tx1"/>
                </a:solidFill>
                <a:latin typeface="+mn-lt"/>
              </a:rPr>
              <a:t> </a:t>
            </a:r>
            <a:r>
              <a:rPr lang="fr-CA" sz="1200" dirty="0" err="1">
                <a:solidFill>
                  <a:schemeClr val="tx1"/>
                </a:solidFill>
                <a:latin typeface="+mn-lt"/>
              </a:rPr>
              <a:t>annually</a:t>
            </a:r>
            <a:r>
              <a:rPr lang="fr-CA" sz="1200" dirty="0">
                <a:solidFill>
                  <a:schemeClr val="tx1"/>
                </a:solidFill>
                <a:latin typeface="+mn-lt"/>
              </a:rPr>
              <a:t>.</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644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181240" indent="-181240">
              <a:buFont typeface="Arial" panose="020B0604020202020204" pitchFamily="34" charset="0"/>
              <a:buChar char="•"/>
            </a:pPr>
            <a:r>
              <a:rPr lang="fr-CA" sz="1200" dirty="0">
                <a:solidFill>
                  <a:schemeClr val="tx1"/>
                </a:solidFill>
                <a:latin typeface="+mn-lt"/>
                <a:ea typeface="ＭＳ Ｐゴシック" pitchFamily="34" charset="-128"/>
              </a:rPr>
              <a:t>This </a:t>
            </a:r>
            <a:r>
              <a:rPr lang="fr-CA" sz="1200" dirty="0" err="1">
                <a:solidFill>
                  <a:schemeClr val="tx1"/>
                </a:solidFill>
                <a:latin typeface="+mn-lt"/>
                <a:ea typeface="ＭＳ Ｐゴシック" pitchFamily="34" charset="-128"/>
              </a:rPr>
              <a:t>study</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aimed</a:t>
            </a:r>
            <a:r>
              <a:rPr lang="fr-CA" sz="1200" dirty="0">
                <a:solidFill>
                  <a:schemeClr val="tx1"/>
                </a:solidFill>
                <a:latin typeface="+mn-lt"/>
                <a:ea typeface="ＭＳ Ｐゴシック" pitchFamily="34" charset="-128"/>
              </a:rPr>
              <a:t> to </a:t>
            </a:r>
            <a:r>
              <a:rPr lang="fr-CA" sz="1200" dirty="0" err="1">
                <a:solidFill>
                  <a:schemeClr val="tx1"/>
                </a:solidFill>
                <a:latin typeface="+mn-lt"/>
                <a:ea typeface="ＭＳ Ｐゴシック" pitchFamily="34" charset="-128"/>
              </a:rPr>
              <a:t>identify</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factors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that</a:t>
            </a:r>
            <a:r>
              <a:rPr lang="fr-CA" sz="1200" dirty="0">
                <a:solidFill>
                  <a:schemeClr val="tx1"/>
                </a:solidFill>
                <a:latin typeface="+mn-lt"/>
                <a:ea typeface="ＭＳ Ｐゴシック" pitchFamily="34" charset="-128"/>
              </a:rPr>
              <a:t> are </a:t>
            </a:r>
            <a:r>
              <a:rPr lang="fr-CA" sz="1200" dirty="0" err="1">
                <a:solidFill>
                  <a:schemeClr val="tx1"/>
                </a:solidFill>
                <a:latin typeface="+mn-lt"/>
                <a:ea typeface="ＭＳ Ｐゴシック" pitchFamily="34" charset="-128"/>
              </a:rPr>
              <a:t>predictive</a:t>
            </a:r>
            <a:r>
              <a:rPr lang="fr-CA" sz="1200" dirty="0">
                <a:solidFill>
                  <a:schemeClr val="tx1"/>
                </a:solidFill>
                <a:latin typeface="+mn-lt"/>
                <a:ea typeface="ＭＳ Ｐゴシック" pitchFamily="34" charset="-128"/>
              </a:rPr>
              <a:t> of </a:t>
            </a:r>
            <a:r>
              <a:rPr lang="fr-CA" sz="1200" dirty="0" err="1">
                <a:solidFill>
                  <a:schemeClr val="tx1"/>
                </a:solidFill>
                <a:latin typeface="+mn-lt"/>
                <a:ea typeface="ＭＳ Ｐゴシック" pitchFamily="34" charset="-128"/>
              </a:rPr>
              <a:t>low</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annual</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risk</a:t>
            </a:r>
            <a:r>
              <a:rPr lang="fr-CA" sz="1200" dirty="0">
                <a:solidFill>
                  <a:schemeClr val="tx1"/>
                </a:solidFill>
                <a:latin typeface="+mn-lt"/>
                <a:ea typeface="ＭＳ Ｐゴシック" pitchFamily="34" charset="-128"/>
              </a:rPr>
              <a:t> of </a:t>
            </a:r>
            <a:r>
              <a:rPr lang="fr-CA" sz="1200" dirty="0" err="1">
                <a:solidFill>
                  <a:schemeClr val="tx1"/>
                </a:solidFill>
                <a:latin typeface="+mn-lt"/>
                <a:ea typeface="ＭＳ Ｐゴシック" pitchFamily="34" charset="-128"/>
              </a:rPr>
              <a:t>recurrent</a:t>
            </a:r>
            <a:r>
              <a:rPr lang="fr-CA" sz="1200" dirty="0">
                <a:solidFill>
                  <a:schemeClr val="tx1"/>
                </a:solidFill>
                <a:latin typeface="+mn-lt"/>
                <a:ea typeface="ＭＳ Ｐゴシック" pitchFamily="34" charset="-128"/>
              </a:rPr>
              <a:t> VTE (&lt;3%) </a:t>
            </a:r>
            <a:r>
              <a:rPr lang="fr-CA" sz="1200" dirty="0" err="1">
                <a:solidFill>
                  <a:schemeClr val="tx1"/>
                </a:solidFill>
                <a:latin typeface="+mn-lt"/>
                <a:ea typeface="ＭＳ Ｐゴシック" pitchFamily="34" charset="-128"/>
              </a:rPr>
              <a:t>after</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taking</a:t>
            </a:r>
            <a:r>
              <a:rPr lang="fr-CA" sz="1200" dirty="0">
                <a:solidFill>
                  <a:schemeClr val="tx1"/>
                </a:solidFill>
                <a:latin typeface="+mn-lt"/>
                <a:ea typeface="ＭＳ Ｐゴシック" pitchFamily="34" charset="-128"/>
              </a:rPr>
              <a:t> an oral anticoagulant for 5 to 7 </a:t>
            </a:r>
            <a:r>
              <a:rPr lang="fr-CA" sz="1200" dirty="0" err="1">
                <a:solidFill>
                  <a:schemeClr val="tx1"/>
                </a:solidFill>
                <a:latin typeface="+mn-lt"/>
                <a:ea typeface="ＭＳ Ｐゴシック" pitchFamily="34" charset="-128"/>
              </a:rPr>
              <a:t>months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following</a:t>
            </a:r>
            <a:r>
              <a:rPr lang="fr-CA" sz="1200" dirty="0">
                <a:solidFill>
                  <a:schemeClr val="tx1"/>
                </a:solidFill>
                <a:latin typeface="+mn-lt"/>
                <a:ea typeface="ＭＳ Ｐゴシック" pitchFamily="34" charset="-128"/>
              </a:rPr>
              <a:t> an initial </a:t>
            </a:r>
            <a:r>
              <a:rPr lang="fr-CA" sz="1200" dirty="0" err="1">
                <a:solidFill>
                  <a:schemeClr val="tx1"/>
                </a:solidFill>
                <a:latin typeface="+mn-lt"/>
                <a:ea typeface="ＭＳ Ｐゴシック" pitchFamily="34" charset="-128"/>
              </a:rPr>
              <a:t>unprovoked</a:t>
            </a:r>
            <a:r>
              <a:rPr lang="fr-CA" sz="1200" dirty="0">
                <a:solidFill>
                  <a:schemeClr val="tx1"/>
                </a:solidFill>
                <a:latin typeface="+mn-lt"/>
                <a:ea typeface="ＭＳ Ｐゴシック" pitchFamily="34" charset="-128"/>
              </a:rPr>
              <a:t> VTE.</a:t>
            </a:r>
          </a:p>
          <a:p>
            <a:pPr marL="181240" indent="-181240">
              <a:buFont typeface="Arial" panose="020B0604020202020204" pitchFamily="34" charset="0"/>
              <a:buChar char="•"/>
            </a:pPr>
            <a:r>
              <a:rPr lang="fr-CA" sz="1200" dirty="0">
                <a:solidFill>
                  <a:schemeClr val="tx1"/>
                </a:solidFill>
                <a:latin typeface="+mn-lt"/>
                <a:ea typeface="ＭＳ Ｐゴシック" pitchFamily="34" charset="-128"/>
              </a:rPr>
              <a:t>A prospective </a:t>
            </a:r>
            <a:r>
              <a:rPr lang="fr-CA" sz="1200" dirty="0" err="1">
                <a:solidFill>
                  <a:schemeClr val="tx1"/>
                </a:solidFill>
                <a:latin typeface="+mn-lt"/>
                <a:ea typeface="ＭＳ Ｐゴシック" pitchFamily="34" charset="-128"/>
              </a:rPr>
              <a:t>clinical</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decision-rule</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derivation</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cohort</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study</a:t>
            </a:r>
            <a:r>
              <a:rPr lang="fr-CA" sz="1200" dirty="0">
                <a:solidFill>
                  <a:schemeClr val="tx1"/>
                </a:solidFill>
                <a:latin typeface="+mn-lt"/>
                <a:ea typeface="ＭＳ Ｐゴシック" pitchFamily="34" charset="-128"/>
              </a:rPr>
              <a:t> and a split-</a:t>
            </a:r>
            <a:r>
              <a:rPr lang="fr-CA" sz="1200" dirty="0" err="1">
                <a:solidFill>
                  <a:schemeClr val="tx1"/>
                </a:solidFill>
                <a:latin typeface="+mn-lt"/>
                <a:ea typeface="ＭＳ Ｐゴシック" pitchFamily="34" charset="-128"/>
              </a:rPr>
              <a:t>sample</a:t>
            </a:r>
            <a:r>
              <a:rPr lang="fr-CA" sz="1200" dirty="0">
                <a:solidFill>
                  <a:schemeClr val="tx1"/>
                </a:solidFill>
                <a:latin typeface="+mn-lt"/>
                <a:ea typeface="ＭＳ Ｐゴシック" pitchFamily="34" charset="-128"/>
              </a:rPr>
              <a:t> validation </a:t>
            </a:r>
            <a:r>
              <a:rPr lang="fr-CA" sz="1200" dirty="0" err="1">
                <a:solidFill>
                  <a:schemeClr val="tx1"/>
                </a:solidFill>
                <a:latin typeface="+mn-lt"/>
                <a:ea typeface="ＭＳ Ｐゴシック" pitchFamily="34" charset="-128"/>
              </a:rPr>
              <a:t>study</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were</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performed</a:t>
            </a:r>
            <a:r>
              <a:rPr lang="fr-CA" sz="1200" dirty="0">
                <a:solidFill>
                  <a:schemeClr val="tx1"/>
                </a:solidFill>
                <a:latin typeface="+mn-lt"/>
                <a:ea typeface="ＭＳ Ｐゴシック" pitchFamily="34" charset="-128"/>
              </a:rPr>
              <a:t> in 665 </a:t>
            </a:r>
            <a:r>
              <a:rPr lang="fr-CA" sz="1200" dirty="0" err="1">
                <a:solidFill>
                  <a:schemeClr val="tx1"/>
                </a:solidFill>
                <a:latin typeface="+mn-lt"/>
                <a:ea typeface="ＭＳ Ｐゴシック" pitchFamily="34" charset="-128"/>
              </a:rPr>
              <a:t>consecutive</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unselected</a:t>
            </a:r>
            <a:r>
              <a:rPr lang="fr-CA" sz="1200" dirty="0">
                <a:solidFill>
                  <a:schemeClr val="tx1"/>
                </a:solidFill>
                <a:latin typeface="+mn-lt"/>
                <a:ea typeface="ＭＳ Ｐゴシック" pitchFamily="34" charset="-128"/>
              </a:rPr>
              <a:t> patients </a:t>
            </a:r>
            <a:r>
              <a:rPr lang="fr-CA" sz="1200" dirty="0" err="1">
                <a:solidFill>
                  <a:schemeClr val="tx1"/>
                </a:solidFill>
                <a:latin typeface="+mn-lt"/>
                <a:ea typeface="ＭＳ Ｐゴシック" pitchFamily="34" charset="-128"/>
              </a:rPr>
              <a:t>presenting</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with</a:t>
            </a:r>
            <a:r>
              <a:rPr lang="fr-CA" sz="1200" dirty="0">
                <a:solidFill>
                  <a:schemeClr val="tx1"/>
                </a:solidFill>
                <a:latin typeface="+mn-lt"/>
                <a:ea typeface="ＭＳ Ｐゴシック" pitchFamily="34" charset="-128"/>
              </a:rPr>
              <a:t> a first, </a:t>
            </a:r>
            <a:r>
              <a:rPr lang="fr-CA" sz="1200" dirty="0" err="1">
                <a:solidFill>
                  <a:schemeClr val="tx1"/>
                </a:solidFill>
                <a:latin typeface="+mn-lt"/>
                <a:ea typeface="ＭＳ Ｐゴシック" pitchFamily="34" charset="-128"/>
              </a:rPr>
              <a:t>objectively</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proven</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unprovoked</a:t>
            </a:r>
            <a:r>
              <a:rPr lang="fr-CA" sz="1200" dirty="0">
                <a:solidFill>
                  <a:schemeClr val="tx1"/>
                </a:solidFill>
                <a:latin typeface="+mn-lt"/>
                <a:ea typeface="ＭＳ Ｐゴシック" pitchFamily="34" charset="-128"/>
              </a:rPr>
              <a:t> DVT or PE.</a:t>
            </a:r>
          </a:p>
          <a:p>
            <a:pPr marL="181240" indent="-181240">
              <a:buFont typeface="Arial" panose="020B0604020202020204" pitchFamily="34" charset="0"/>
              <a:buChar char="•"/>
            </a:pPr>
            <a:r>
              <a:rPr lang="fr-CA" sz="1200" dirty="0">
                <a:solidFill>
                  <a:schemeClr val="tx1"/>
                </a:solidFill>
                <a:latin typeface="+mn-lt"/>
                <a:ea typeface="ＭＳ Ｐゴシック" pitchFamily="34" charset="-128"/>
              </a:rPr>
              <a:t>Hyperpigmentation, </a:t>
            </a:r>
            <a:r>
              <a:rPr lang="fr-CA" sz="1200" dirty="0" err="1">
                <a:solidFill>
                  <a:schemeClr val="tx1"/>
                </a:solidFill>
                <a:latin typeface="+mn-lt"/>
                <a:ea typeface="ＭＳ Ｐゴシック" pitchFamily="34" charset="-128"/>
              </a:rPr>
              <a:t>edema</a:t>
            </a:r>
            <a:r>
              <a:rPr lang="fr-CA" sz="1200" dirty="0">
                <a:solidFill>
                  <a:schemeClr val="tx1"/>
                </a:solidFill>
                <a:latin typeface="+mn-lt"/>
                <a:ea typeface="ＭＳ Ｐゴシック" pitchFamily="34" charset="-128"/>
              </a:rPr>
              <a:t> or </a:t>
            </a:r>
            <a:r>
              <a:rPr lang="fr-CA" sz="1200" dirty="0" err="1">
                <a:solidFill>
                  <a:schemeClr val="tx1"/>
                </a:solidFill>
                <a:latin typeface="+mn-lt"/>
                <a:ea typeface="ＭＳ Ｐゴシック" pitchFamily="34" charset="-128"/>
              </a:rPr>
              <a:t>redness</a:t>
            </a:r>
            <a:r>
              <a:rPr lang="fr-CA" sz="1200" dirty="0">
                <a:solidFill>
                  <a:schemeClr val="tx1"/>
                </a:solidFill>
                <a:latin typeface="+mn-lt"/>
                <a:ea typeface="ＭＳ Ｐゴシック" pitchFamily="34" charset="-128"/>
              </a:rPr>
              <a:t>; D-dimer </a:t>
            </a:r>
            <a:r>
              <a:rPr lang="fr-CA" sz="1200" dirty="0" err="1">
                <a:solidFill>
                  <a:schemeClr val="tx1"/>
                </a:solidFill>
                <a:latin typeface="+mn-lt"/>
                <a:ea typeface="ＭＳ Ｐゴシック" pitchFamily="34" charset="-128"/>
              </a:rPr>
              <a:t>levels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obesity</a:t>
            </a:r>
            <a:r>
              <a:rPr lang="fr-CA" sz="1200" dirty="0">
                <a:solidFill>
                  <a:schemeClr val="tx1"/>
                </a:solidFill>
                <a:latin typeface="+mn-lt"/>
                <a:ea typeface="ＭＳ Ｐゴシック" pitchFamily="34" charset="-128"/>
              </a:rPr>
              <a:t>; and </a:t>
            </a:r>
            <a:r>
              <a:rPr lang="fr-CA" sz="1200" dirty="0" err="1">
                <a:solidFill>
                  <a:schemeClr val="tx1"/>
                </a:solidFill>
                <a:latin typeface="+mn-lt"/>
                <a:ea typeface="ＭＳ Ｐゴシック" pitchFamily="34" charset="-128"/>
              </a:rPr>
              <a:t>older</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age</a:t>
            </a:r>
            <a:r>
              <a:rPr lang="fr-CA" sz="1200" dirty="0">
                <a:solidFill>
                  <a:schemeClr val="tx1"/>
                </a:solidFill>
                <a:latin typeface="+mn-lt"/>
                <a:ea typeface="ＭＳ Ｐゴシック" pitchFamily="34" charset="-128"/>
              </a:rPr>
              <a:t> (HERDOO2) </a:t>
            </a:r>
            <a:r>
              <a:rPr lang="fr-CA" sz="1200" dirty="0" err="1">
                <a:solidFill>
                  <a:schemeClr val="tx1"/>
                </a:solidFill>
                <a:latin typeface="+mn-lt"/>
                <a:ea typeface="ＭＳ Ｐゴシック" pitchFamily="34" charset="-128"/>
              </a:rPr>
              <a:t>were</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independently</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associated</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with</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risk</a:t>
            </a:r>
            <a:r>
              <a:rPr lang="fr-CA" sz="1200" dirty="0">
                <a:solidFill>
                  <a:schemeClr val="tx1"/>
                </a:solidFill>
                <a:latin typeface="+mn-lt"/>
                <a:ea typeface="ＭＳ Ｐゴシック" pitchFamily="34" charset="-128"/>
              </a:rPr>
              <a:t> of </a:t>
            </a:r>
            <a:r>
              <a:rPr lang="fr-CA" sz="1200" dirty="0" err="1">
                <a:solidFill>
                  <a:schemeClr val="tx1"/>
                </a:solidFill>
                <a:latin typeface="+mn-lt"/>
                <a:ea typeface="ＭＳ Ｐゴシック" pitchFamily="34" charset="-128"/>
              </a:rPr>
              <a:t>recurrent</a:t>
            </a:r>
            <a:r>
              <a:rPr lang="fr-CA" sz="1200" dirty="0">
                <a:solidFill>
                  <a:schemeClr val="tx1"/>
                </a:solidFill>
                <a:latin typeface="+mn-lt"/>
                <a:ea typeface="ＭＳ Ｐゴシック" pitchFamily="34" charset="-128"/>
              </a:rPr>
              <a:t> VTE in </a:t>
            </a:r>
            <a:r>
              <a:rPr lang="fr-CA" sz="1200" dirty="0" err="1">
                <a:solidFill>
                  <a:schemeClr val="tx1"/>
                </a:solidFill>
                <a:latin typeface="+mn-lt"/>
                <a:ea typeface="ＭＳ Ｐゴシック" pitchFamily="34" charset="-128"/>
              </a:rPr>
              <a:t>women</a:t>
            </a:r>
            <a:r>
              <a:rPr lang="fr-CA" sz="1200" dirty="0">
                <a:solidFill>
                  <a:schemeClr val="tx1"/>
                </a:solidFill>
                <a:latin typeface="+mn-lt"/>
                <a:ea typeface="ＭＳ Ｐゴシック" pitchFamily="34" charset="-128"/>
              </a:rPr>
              <a:t>, but not in men.</a:t>
            </a:r>
          </a:p>
          <a:p>
            <a:pPr marL="181240" indent="-181240">
              <a:buFont typeface="Arial" panose="020B0604020202020204" pitchFamily="34" charset="0"/>
              <a:buChar char="•"/>
            </a:pPr>
            <a:r>
              <a:rPr lang="fr-CA" sz="1200" dirty="0" err="1">
                <a:solidFill>
                  <a:schemeClr val="tx1"/>
                </a:solidFill>
                <a:latin typeface="+mn-lt"/>
                <a:ea typeface="ＭＳ Ｐゴシック" pitchFamily="34" charset="-128"/>
              </a:rPr>
              <a:t>Thus</a:t>
            </a:r>
            <a:r>
              <a:rPr lang="fr-CA" sz="1200" dirty="0">
                <a:solidFill>
                  <a:schemeClr val="tx1"/>
                </a:solidFill>
                <a:latin typeface="+mn-lt"/>
                <a:ea typeface="ＭＳ Ｐゴシック" pitchFamily="34" charset="-128"/>
              </a:rPr>
              <a:t> in </a:t>
            </a:r>
            <a:r>
              <a:rPr lang="fr-CA" sz="1200" dirty="0" err="1">
                <a:solidFill>
                  <a:schemeClr val="tx1"/>
                </a:solidFill>
                <a:latin typeface="+mn-lt"/>
                <a:ea typeface="ＭＳ Ｐゴシック" pitchFamily="34" charset="-128"/>
              </a:rPr>
              <a:t>women</a:t>
            </a:r>
            <a:r>
              <a:rPr lang="fr-CA" sz="1200" dirty="0">
                <a:solidFill>
                  <a:schemeClr val="tx1"/>
                </a:solidFill>
                <a:latin typeface="+mn-lt"/>
                <a:ea typeface="ＭＳ Ｐゴシック" pitchFamily="34" charset="-128"/>
              </a:rPr>
              <a:t>:</a:t>
            </a:r>
          </a:p>
          <a:p>
            <a:pPr marL="664546" lvl="1" indent="-181240">
              <a:buFont typeface="Arial" panose="020B0604020202020204" pitchFamily="34" charset="0"/>
              <a:buChar char="•"/>
            </a:pPr>
            <a:r>
              <a:rPr lang="fr-CA" sz="1200" dirty="0">
                <a:solidFill>
                  <a:schemeClr val="tx1"/>
                </a:solidFill>
                <a:latin typeface="+mn-lt"/>
                <a:ea typeface="ＭＳ Ｐゴシック" pitchFamily="34" charset="-128"/>
              </a:rPr>
              <a:t>The </a:t>
            </a:r>
            <a:r>
              <a:rPr lang="fr-CA" sz="1200" dirty="0" err="1">
                <a:solidFill>
                  <a:schemeClr val="tx1"/>
                </a:solidFill>
                <a:latin typeface="+mn-lt"/>
                <a:ea typeface="ＭＳ Ｐゴシック" pitchFamily="34" charset="-128"/>
              </a:rPr>
              <a:t>presence</a:t>
            </a:r>
            <a:r>
              <a:rPr lang="fr-CA" sz="1200" dirty="0">
                <a:solidFill>
                  <a:schemeClr val="tx1"/>
                </a:solidFill>
                <a:latin typeface="+mn-lt"/>
                <a:ea typeface="ＭＳ Ｐゴシック" pitchFamily="34" charset="-128"/>
              </a:rPr>
              <a:t> of 0 or 1 of the HERDOO2 </a:t>
            </a:r>
            <a:r>
              <a:rPr lang="fr-CA" sz="1200" dirty="0" err="1">
                <a:solidFill>
                  <a:schemeClr val="tx1"/>
                </a:solidFill>
                <a:latin typeface="+mn-lt"/>
                <a:ea typeface="ＭＳ Ｐゴシック" pitchFamily="34" charset="-128"/>
              </a:rPr>
              <a:t>risk</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factors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was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associated</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with</a:t>
            </a:r>
            <a:r>
              <a:rPr lang="fr-CA" sz="1200" dirty="0">
                <a:solidFill>
                  <a:schemeClr val="tx1"/>
                </a:solidFill>
                <a:latin typeface="+mn-lt"/>
                <a:ea typeface="ＭＳ Ｐゴシック" pitchFamily="34" charset="-128"/>
              </a:rPr>
              <a:t> an </a:t>
            </a:r>
            <a:r>
              <a:rPr lang="fr-CA" sz="1200" dirty="0" err="1">
                <a:solidFill>
                  <a:schemeClr val="tx1"/>
                </a:solidFill>
                <a:latin typeface="+mn-lt"/>
                <a:ea typeface="ＭＳ Ｐゴシック" pitchFamily="34" charset="-128"/>
              </a:rPr>
              <a:t>annual</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risk</a:t>
            </a:r>
            <a:r>
              <a:rPr lang="fr-CA" sz="1200" dirty="0">
                <a:solidFill>
                  <a:schemeClr val="tx1"/>
                </a:solidFill>
                <a:latin typeface="+mn-lt"/>
                <a:ea typeface="ＭＳ Ｐゴシック" pitchFamily="34" charset="-128"/>
              </a:rPr>
              <a:t> of VTE </a:t>
            </a:r>
            <a:r>
              <a:rPr lang="fr-CA" sz="1200" dirty="0" err="1">
                <a:solidFill>
                  <a:schemeClr val="tx1"/>
                </a:solidFill>
                <a:latin typeface="+mn-lt"/>
                <a:ea typeface="ＭＳ Ｐゴシック" pitchFamily="34" charset="-128"/>
              </a:rPr>
              <a:t>recurrence</a:t>
            </a:r>
            <a:r>
              <a:rPr lang="fr-CA" sz="1200" dirty="0">
                <a:solidFill>
                  <a:schemeClr val="tx1"/>
                </a:solidFill>
                <a:latin typeface="+mn-lt"/>
                <a:ea typeface="ＭＳ Ｐゴシック" pitchFamily="34" charset="-128"/>
              </a:rPr>
              <a:t> of 1.6%.</a:t>
            </a:r>
          </a:p>
          <a:p>
            <a:pPr marL="664546" lvl="1" indent="-181240">
              <a:buFont typeface="Arial" panose="020B0604020202020204" pitchFamily="34" charset="0"/>
              <a:buChar char="•"/>
            </a:pPr>
            <a:r>
              <a:rPr lang="fr-CA" sz="1200" dirty="0" err="1">
                <a:solidFill>
                  <a:schemeClr val="tx1"/>
                </a:solidFill>
                <a:latin typeface="+mn-lt"/>
                <a:ea typeface="ＭＳ Ｐゴシック" pitchFamily="34" charset="-128"/>
              </a:rPr>
              <a:t>Women</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with</a:t>
            </a:r>
            <a:r>
              <a:rPr lang="fr-CA" sz="1200" dirty="0">
                <a:solidFill>
                  <a:schemeClr val="tx1"/>
                </a:solidFill>
                <a:latin typeface="+mn-lt"/>
                <a:ea typeface="ＭＳ Ｐゴシック" pitchFamily="34" charset="-128"/>
              </a:rPr>
              <a:t> 2 or more </a:t>
            </a:r>
            <a:r>
              <a:rPr lang="fr-CA" sz="1200" dirty="0" err="1">
                <a:solidFill>
                  <a:schemeClr val="tx1"/>
                </a:solidFill>
                <a:latin typeface="+mn-lt"/>
                <a:ea typeface="ＭＳ Ｐゴシック" pitchFamily="34" charset="-128"/>
              </a:rPr>
              <a:t>risk</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factors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had</a:t>
            </a:r>
            <a:r>
              <a:rPr lang="fr-CA" sz="1200" dirty="0">
                <a:solidFill>
                  <a:schemeClr val="tx1"/>
                </a:solidFill>
                <a:latin typeface="+mn-lt"/>
                <a:ea typeface="ＭＳ Ｐゴシック" pitchFamily="34" charset="-128"/>
              </a:rPr>
              <a:t> a 14.1% </a:t>
            </a:r>
            <a:r>
              <a:rPr lang="fr-CA" sz="1200" dirty="0" err="1">
                <a:solidFill>
                  <a:schemeClr val="tx1"/>
                </a:solidFill>
                <a:latin typeface="+mn-lt"/>
                <a:ea typeface="ＭＳ Ｐゴシック" pitchFamily="34" charset="-128"/>
              </a:rPr>
              <a:t>risk</a:t>
            </a:r>
            <a:r>
              <a:rPr lang="fr-CA" sz="1200" dirty="0">
                <a:solidFill>
                  <a:schemeClr val="tx1"/>
                </a:solidFill>
                <a:latin typeface="+mn-lt"/>
                <a:ea typeface="ＭＳ Ｐゴシック" pitchFamily="34" charset="-128"/>
              </a:rPr>
              <a:t> of </a:t>
            </a:r>
            <a:r>
              <a:rPr lang="fr-CA" sz="1200" dirty="0" err="1">
                <a:solidFill>
                  <a:schemeClr val="tx1"/>
                </a:solidFill>
                <a:latin typeface="+mn-lt"/>
                <a:ea typeface="ＭＳ Ｐゴシック" pitchFamily="34" charset="-128"/>
              </a:rPr>
              <a:t>recurrence</a:t>
            </a:r>
            <a:r>
              <a:rPr lang="fr-CA" sz="1200" dirty="0">
                <a:solidFill>
                  <a:schemeClr val="tx1"/>
                </a:solidFill>
                <a:latin typeface="+mn-lt"/>
                <a:ea typeface="ＭＳ Ｐゴシック" pitchFamily="34" charset="-128"/>
              </a:rPr>
              <a:t>.</a:t>
            </a:r>
          </a:p>
          <a:p>
            <a:pPr marL="181240" indent="-181240">
              <a:buFont typeface="Arial" panose="020B0604020202020204" pitchFamily="34" charset="0"/>
              <a:buChar char="•"/>
            </a:pPr>
            <a:r>
              <a:rPr lang="fr-CA" sz="1200" dirty="0" err="1">
                <a:solidFill>
                  <a:schemeClr val="tx1"/>
                </a:solidFill>
                <a:latin typeface="+mn-lt"/>
                <a:ea typeface="ＭＳ Ｐゴシック" pitchFamily="34" charset="-128"/>
              </a:rPr>
              <a:t>These</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findings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suggest</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that</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women</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who</a:t>
            </a:r>
            <a:r>
              <a:rPr lang="fr-CA" sz="1200" dirty="0">
                <a:solidFill>
                  <a:schemeClr val="tx1"/>
                </a:solidFill>
                <a:latin typeface="+mn-lt"/>
                <a:ea typeface="ＭＳ Ｐゴシック" pitchFamily="34" charset="-128"/>
              </a:rPr>
              <a:t> have </a:t>
            </a:r>
            <a:r>
              <a:rPr lang="fr-CA" sz="1200" dirty="0" err="1">
                <a:solidFill>
                  <a:schemeClr val="tx1"/>
                </a:solidFill>
                <a:latin typeface="+mn-lt"/>
                <a:ea typeface="ＭＳ Ｐゴシック" pitchFamily="34" charset="-128"/>
              </a:rPr>
              <a:t>taken</a:t>
            </a:r>
            <a:r>
              <a:rPr lang="fr-CA" sz="1200" dirty="0">
                <a:solidFill>
                  <a:schemeClr val="tx1"/>
                </a:solidFill>
                <a:latin typeface="+mn-lt"/>
                <a:ea typeface="ＭＳ Ｐゴシック" pitchFamily="34" charset="-128"/>
              </a:rPr>
              <a:t> oral anticoagulants for </a:t>
            </a:r>
            <a:br>
              <a:rPr lang="fr-CA" sz="1200" dirty="0">
                <a:solidFill>
                  <a:schemeClr val="tx1"/>
                </a:solidFill>
                <a:latin typeface="+mn-lt"/>
                <a:ea typeface="ＭＳ Ｐゴシック" pitchFamily="34" charset="-128"/>
              </a:rPr>
            </a:br>
            <a:r>
              <a:rPr lang="fr-CA" sz="1200" dirty="0">
                <a:solidFill>
                  <a:schemeClr val="tx1"/>
                </a:solidFill>
                <a:latin typeface="+mn-lt"/>
                <a:ea typeface="ＭＳ Ｐゴシック" pitchFamily="34" charset="-128"/>
              </a:rPr>
              <a:t>5 to 7 </a:t>
            </a:r>
            <a:r>
              <a:rPr lang="fr-CA" sz="1200" dirty="0" err="1">
                <a:solidFill>
                  <a:schemeClr val="tx1"/>
                </a:solidFill>
                <a:latin typeface="+mn-lt"/>
                <a:ea typeface="ＭＳ Ｐゴシック" pitchFamily="34" charset="-128"/>
              </a:rPr>
              <a:t>months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following</a:t>
            </a:r>
            <a:r>
              <a:rPr lang="fr-CA" sz="1200" dirty="0">
                <a:solidFill>
                  <a:schemeClr val="tx1"/>
                </a:solidFill>
                <a:latin typeface="+mn-lt"/>
                <a:ea typeface="ＭＳ Ｐゴシック" pitchFamily="34" charset="-128"/>
              </a:rPr>
              <a:t> an initial </a:t>
            </a:r>
            <a:r>
              <a:rPr lang="fr-CA" sz="1200" dirty="0" err="1">
                <a:solidFill>
                  <a:schemeClr val="tx1"/>
                </a:solidFill>
                <a:latin typeface="+mn-lt"/>
                <a:ea typeface="ＭＳ Ｐゴシック" pitchFamily="34" charset="-128"/>
              </a:rPr>
              <a:t>unprovoked</a:t>
            </a:r>
            <a:r>
              <a:rPr lang="fr-CA" sz="1200" dirty="0">
                <a:solidFill>
                  <a:schemeClr val="tx1"/>
                </a:solidFill>
                <a:latin typeface="+mn-lt"/>
                <a:ea typeface="ＭＳ Ｐゴシック" pitchFamily="34" charset="-128"/>
              </a:rPr>
              <a:t> VTE </a:t>
            </a:r>
            <a:r>
              <a:rPr lang="fr-CA" sz="1200" dirty="0" err="1">
                <a:solidFill>
                  <a:schemeClr val="tx1"/>
                </a:solidFill>
                <a:latin typeface="+mn-lt"/>
                <a:ea typeface="ＭＳ Ｐゴシック" pitchFamily="34" charset="-128"/>
              </a:rPr>
              <a:t>may</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safely</a:t>
            </a:r>
            <a:r>
              <a:rPr lang="fr-CA" sz="1200" dirty="0">
                <a:solidFill>
                  <a:schemeClr val="tx1"/>
                </a:solidFill>
                <a:latin typeface="+mn-lt"/>
                <a:ea typeface="ＭＳ Ｐゴシック" pitchFamily="34" charset="-128"/>
              </a:rPr>
              <a:t> discontinue </a:t>
            </a:r>
            <a:r>
              <a:rPr lang="fr-CA" sz="1200" dirty="0" err="1">
                <a:solidFill>
                  <a:schemeClr val="tx1"/>
                </a:solidFill>
                <a:latin typeface="+mn-lt"/>
                <a:ea typeface="ＭＳ Ｐゴシック" pitchFamily="34" charset="-128"/>
              </a:rPr>
              <a:t>treatment</a:t>
            </a:r>
            <a:r>
              <a:rPr lang="fr-CA" sz="1200" dirty="0">
                <a:solidFill>
                  <a:schemeClr val="tx1"/>
                </a:solidFill>
                <a:latin typeface="+mn-lt"/>
                <a:ea typeface="ＭＳ Ｐゴシック" pitchFamily="34" charset="-128"/>
              </a:rPr>
              <a:t> if </a:t>
            </a:r>
            <a:r>
              <a:rPr lang="fr-CA" sz="1200" dirty="0" err="1">
                <a:solidFill>
                  <a:schemeClr val="tx1"/>
                </a:solidFill>
                <a:latin typeface="+mn-lt"/>
                <a:ea typeface="ＭＳ Ｐゴシック" pitchFamily="34" charset="-128"/>
              </a:rPr>
              <a:t>they</a:t>
            </a:r>
            <a:r>
              <a:rPr lang="fr-CA" sz="1200" dirty="0">
                <a:solidFill>
                  <a:schemeClr val="tx1"/>
                </a:solidFill>
                <a:latin typeface="+mn-lt"/>
                <a:ea typeface="ＭＳ Ｐゴシック" pitchFamily="34" charset="-128"/>
              </a:rPr>
              <a:t> have one or </a:t>
            </a:r>
            <a:r>
              <a:rPr lang="fr-CA" sz="1200" dirty="0" err="1">
                <a:solidFill>
                  <a:schemeClr val="tx1"/>
                </a:solidFill>
                <a:latin typeface="+mn-lt"/>
                <a:ea typeface="ＭＳ Ｐゴシック" pitchFamily="34" charset="-128"/>
              </a:rPr>
              <a:t>fewer</a:t>
            </a:r>
            <a:r>
              <a:rPr lang="fr-CA" sz="1200" dirty="0">
                <a:solidFill>
                  <a:schemeClr val="tx1"/>
                </a:solidFill>
                <a:latin typeface="+mn-lt"/>
                <a:ea typeface="ＭＳ Ｐゴシック" pitchFamily="34" charset="-128"/>
              </a:rPr>
              <a:t> of the </a:t>
            </a:r>
            <a:r>
              <a:rPr lang="fr-CA" sz="1200" dirty="0" err="1">
                <a:solidFill>
                  <a:schemeClr val="tx1"/>
                </a:solidFill>
                <a:latin typeface="+mn-lt"/>
                <a:ea typeface="ＭＳ Ｐゴシック" pitchFamily="34" charset="-128"/>
              </a:rPr>
              <a:t>risk</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factors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that</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make</a:t>
            </a:r>
            <a:r>
              <a:rPr lang="fr-CA" sz="1200" dirty="0">
                <a:solidFill>
                  <a:schemeClr val="tx1"/>
                </a:solidFill>
                <a:latin typeface="+mn-lt"/>
                <a:ea typeface="ＭＳ Ｐゴシック" pitchFamily="34" charset="-128"/>
              </a:rPr>
              <a:t> up the </a:t>
            </a:r>
            <a:br>
              <a:rPr lang="fr-CA" sz="1200" dirty="0">
                <a:solidFill>
                  <a:schemeClr val="tx1"/>
                </a:solidFill>
                <a:latin typeface="+mn-lt"/>
                <a:ea typeface="ＭＳ Ｐゴシック" pitchFamily="34" charset="-128"/>
              </a:rPr>
            </a:br>
            <a:r>
              <a:rPr lang="fr-CA" sz="1200" dirty="0">
                <a:solidFill>
                  <a:schemeClr val="tx1"/>
                </a:solidFill>
                <a:latin typeface="+mn-lt"/>
                <a:ea typeface="ＭＳ Ｐゴシック" pitchFamily="34" charset="-128"/>
              </a:rPr>
              <a:t>HERDOO2 score.</a:t>
            </a:r>
          </a:p>
          <a:p>
            <a:pPr lvl="0"/>
            <a:endParaRPr lang="fr-CA" sz="1200" dirty="0">
              <a:solidFill>
                <a:schemeClr val="tx1"/>
              </a:solidFill>
              <a:latin typeface="+mn-lt"/>
              <a:ea typeface="ＭＳ Ｐゴシック" pitchFamily="34" charset="-128"/>
            </a:endParaRPr>
          </a:p>
          <a:p>
            <a:pPr lvl="0"/>
            <a:r>
              <a:rPr lang="fr-CA" sz="1200" b="1" dirty="0">
                <a:solidFill>
                  <a:schemeClr val="tx1"/>
                </a:solidFill>
                <a:latin typeface="+mn-lt"/>
                <a:ea typeface="ＭＳ Ｐゴシック" pitchFamily="34" charset="-128"/>
              </a:rPr>
              <a:t>Reference:</a:t>
            </a:r>
          </a:p>
          <a:p>
            <a:pPr marL="181240" indent="-181240">
              <a:buFont typeface="Arial" panose="020B0604020202020204" pitchFamily="34" charset="0"/>
              <a:buChar char="•"/>
            </a:pPr>
            <a:r>
              <a:rPr lang="fr-CA" sz="1200" dirty="0" err="1">
                <a:solidFill>
                  <a:schemeClr val="tx1"/>
                </a:solidFill>
                <a:latin typeface="+mn-lt"/>
                <a:ea typeface="ＭＳ Ｐゴシック" pitchFamily="34" charset="-128"/>
              </a:rPr>
              <a:t>Rodger</a:t>
            </a:r>
            <a:r>
              <a:rPr lang="fr-CA" sz="1200" dirty="0">
                <a:solidFill>
                  <a:schemeClr val="tx1"/>
                </a:solidFill>
                <a:latin typeface="+mn-lt"/>
                <a:ea typeface="ＭＳ Ｐゴシック" pitchFamily="34" charset="-128"/>
              </a:rPr>
              <a:t> MA </a:t>
            </a:r>
            <a:r>
              <a:rPr lang="fr-CA" sz="1200" i="1" dirty="0">
                <a:solidFill>
                  <a:schemeClr val="tx1"/>
                </a:solidFill>
                <a:latin typeface="+mn-lt"/>
                <a:ea typeface="ＭＳ Ｐゴシック" pitchFamily="34" charset="-128"/>
              </a:rPr>
              <a:t>et al.</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Identifying</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unprovoked</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thromboembolism</a:t>
            </a:r>
            <a:r>
              <a:rPr lang="fr-CA" sz="1200" dirty="0">
                <a:solidFill>
                  <a:schemeClr val="tx1"/>
                </a:solidFill>
                <a:latin typeface="+mn-lt"/>
                <a:ea typeface="ＭＳ Ｐゴシック" pitchFamily="34" charset="-128"/>
              </a:rPr>
              <a:t> patients at </a:t>
            </a:r>
            <a:r>
              <a:rPr lang="fr-CA" sz="1200" dirty="0" err="1">
                <a:solidFill>
                  <a:schemeClr val="tx1"/>
                </a:solidFill>
                <a:latin typeface="+mn-lt"/>
                <a:ea typeface="ＭＳ Ｐゴシック" pitchFamily="34" charset="-128"/>
              </a:rPr>
              <a:t>low</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risk</a:t>
            </a:r>
            <a:r>
              <a:rPr lang="fr-CA" sz="1200" dirty="0">
                <a:solidFill>
                  <a:schemeClr val="tx1"/>
                </a:solidFill>
                <a:latin typeface="+mn-lt"/>
                <a:ea typeface="ＭＳ Ｐゴシック" pitchFamily="34" charset="-128"/>
              </a:rPr>
              <a:t> for </a:t>
            </a:r>
            <a:r>
              <a:rPr lang="fr-CA" sz="1200" dirty="0" err="1">
                <a:solidFill>
                  <a:schemeClr val="tx1"/>
                </a:solidFill>
                <a:latin typeface="+mn-lt"/>
                <a:ea typeface="ＭＳ Ｐゴシック" pitchFamily="34" charset="-128"/>
              </a:rPr>
              <a:t>recurrence</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who</a:t>
            </a:r>
            <a:r>
              <a:rPr lang="fr-CA" sz="1200" dirty="0">
                <a:solidFill>
                  <a:schemeClr val="tx1"/>
                </a:solidFill>
                <a:latin typeface="+mn-lt"/>
                <a:ea typeface="ＭＳ Ｐゴシック" pitchFamily="34" charset="-128"/>
              </a:rPr>
              <a:t> can discontinue anticoagulant </a:t>
            </a:r>
            <a:r>
              <a:rPr lang="fr-CA" sz="1200" dirty="0" err="1">
                <a:solidFill>
                  <a:schemeClr val="tx1"/>
                </a:solidFill>
                <a:latin typeface="+mn-lt"/>
                <a:ea typeface="ＭＳ Ｐゴシック" pitchFamily="34" charset="-128"/>
              </a:rPr>
              <a:t>therapy</a:t>
            </a:r>
            <a:r>
              <a:rPr lang="fr-CA" sz="1200" dirty="0">
                <a:solidFill>
                  <a:schemeClr val="tx1"/>
                </a:solidFill>
                <a:latin typeface="+mn-lt"/>
                <a:ea typeface="ＭＳ Ｐゴシック" pitchFamily="34" charset="-128"/>
              </a:rPr>
              <a:t>. </a:t>
            </a:r>
            <a:r>
              <a:rPr lang="fr-CA" sz="1200" i="1" dirty="0">
                <a:solidFill>
                  <a:schemeClr val="tx1"/>
                </a:solidFill>
                <a:latin typeface="+mn-lt"/>
                <a:ea typeface="ＭＳ Ｐゴシック" pitchFamily="34" charset="-128"/>
              </a:rPr>
              <a:t>CMAJ</a:t>
            </a:r>
            <a:r>
              <a:rPr lang="fr-CA" sz="1200" dirty="0">
                <a:solidFill>
                  <a:schemeClr val="tx1"/>
                </a:solidFill>
                <a:latin typeface="+mn-lt"/>
                <a:ea typeface="ＭＳ Ｐゴシック" pitchFamily="34" charset="-128"/>
              </a:rPr>
              <a:t> 2008; 179:417-26.</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742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181240" indent="-181240">
              <a:buFont typeface="Arial" panose="020B0604020202020204" pitchFamily="34" charset="0"/>
              <a:buChar char="•"/>
            </a:pPr>
            <a:r>
              <a:rPr lang="fr-CA" sz="1200" dirty="0">
                <a:solidFill>
                  <a:schemeClr val="tx1"/>
                </a:solidFill>
                <a:latin typeface="+mn-lt"/>
                <a:ea typeface="ＭＳ Ｐゴシック" pitchFamily="34" charset="-128"/>
              </a:rPr>
              <a:t>This </a:t>
            </a:r>
            <a:r>
              <a:rPr lang="fr-CA" sz="1200" dirty="0" err="1">
                <a:solidFill>
                  <a:schemeClr val="tx1"/>
                </a:solidFill>
                <a:latin typeface="+mn-lt"/>
                <a:ea typeface="ＭＳ Ｐゴシック" pitchFamily="34" charset="-128"/>
              </a:rPr>
              <a:t>study</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aimed</a:t>
            </a:r>
            <a:r>
              <a:rPr lang="fr-CA" sz="1200" dirty="0">
                <a:solidFill>
                  <a:schemeClr val="tx1"/>
                </a:solidFill>
                <a:latin typeface="+mn-lt"/>
                <a:ea typeface="ＭＳ Ｐゴシック" pitchFamily="34" charset="-128"/>
              </a:rPr>
              <a:t> to </a:t>
            </a:r>
            <a:r>
              <a:rPr lang="fr-CA" sz="1200" dirty="0" err="1">
                <a:solidFill>
                  <a:schemeClr val="tx1"/>
                </a:solidFill>
                <a:latin typeface="+mn-lt"/>
                <a:ea typeface="ＭＳ Ｐゴシック" pitchFamily="34" charset="-128"/>
              </a:rPr>
              <a:t>prospectively</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validate</a:t>
            </a:r>
            <a:r>
              <a:rPr lang="fr-CA" sz="1200" dirty="0">
                <a:solidFill>
                  <a:schemeClr val="tx1"/>
                </a:solidFill>
                <a:latin typeface="+mn-lt"/>
                <a:ea typeface="ＭＳ Ｐゴシック" pitchFamily="34" charset="-128"/>
              </a:rPr>
              <a:t> the HERDOO2 </a:t>
            </a:r>
            <a:r>
              <a:rPr lang="fr-CA" sz="1200" dirty="0" err="1">
                <a:solidFill>
                  <a:schemeClr val="tx1"/>
                </a:solidFill>
                <a:latin typeface="+mn-lt"/>
                <a:ea typeface="ＭＳ Ｐゴシック" pitchFamily="34" charset="-128"/>
              </a:rPr>
              <a:t>clinical</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decision</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rule</a:t>
            </a:r>
            <a:r>
              <a:rPr lang="fr-CA" sz="1200" dirty="0">
                <a:solidFill>
                  <a:schemeClr val="tx1"/>
                </a:solidFill>
                <a:latin typeface="+mn-lt"/>
                <a:ea typeface="ＭＳ Ｐゴシック" pitchFamily="34" charset="-128"/>
              </a:rPr>
              <a:t> for </a:t>
            </a:r>
            <a:r>
              <a:rPr lang="fr-CA" sz="1200" dirty="0" err="1">
                <a:solidFill>
                  <a:schemeClr val="tx1"/>
                </a:solidFill>
                <a:latin typeface="+mn-lt"/>
                <a:ea typeface="ＭＳ Ｐゴシック" pitchFamily="34" charset="-128"/>
              </a:rPr>
              <a:t>identifying</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women</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who</a:t>
            </a:r>
            <a:r>
              <a:rPr lang="fr-CA" sz="1200" dirty="0">
                <a:solidFill>
                  <a:schemeClr val="tx1"/>
                </a:solidFill>
                <a:latin typeface="+mn-lt"/>
                <a:ea typeface="ＭＳ Ｐゴシック" pitchFamily="34" charset="-128"/>
              </a:rPr>
              <a:t> can </a:t>
            </a:r>
            <a:r>
              <a:rPr lang="fr-CA" sz="1200" dirty="0" err="1">
                <a:solidFill>
                  <a:schemeClr val="tx1"/>
                </a:solidFill>
                <a:latin typeface="+mn-lt"/>
                <a:ea typeface="ＭＳ Ｐゴシック" pitchFamily="34" charset="-128"/>
              </a:rPr>
              <a:t>safely</a:t>
            </a:r>
            <a:r>
              <a:rPr lang="fr-CA" sz="1200" dirty="0">
                <a:solidFill>
                  <a:schemeClr val="tx1"/>
                </a:solidFill>
                <a:latin typeface="+mn-lt"/>
                <a:ea typeface="ＭＳ Ｐゴシック" pitchFamily="34" charset="-128"/>
              </a:rPr>
              <a:t> discontinue oral anticoagulant </a:t>
            </a:r>
            <a:r>
              <a:rPr lang="fr-CA" sz="1200" dirty="0" err="1">
                <a:solidFill>
                  <a:schemeClr val="tx1"/>
                </a:solidFill>
                <a:latin typeface="+mn-lt"/>
                <a:ea typeface="ＭＳ Ｐゴシック" pitchFamily="34" charset="-128"/>
              </a:rPr>
              <a:t>therapy</a:t>
            </a:r>
            <a:r>
              <a:rPr lang="fr-CA" sz="1200" dirty="0">
                <a:solidFill>
                  <a:schemeClr val="tx1"/>
                </a:solidFill>
                <a:latin typeface="+mn-lt"/>
                <a:ea typeface="ＭＳ Ｐゴシック" pitchFamily="34" charset="-128"/>
              </a:rPr>
              <a:t> </a:t>
            </a:r>
            <a:br>
              <a:rPr lang="fr-CA" sz="1200" dirty="0">
                <a:solidFill>
                  <a:schemeClr val="tx1"/>
                </a:solidFill>
                <a:latin typeface="+mn-lt"/>
                <a:ea typeface="ＭＳ Ｐゴシック" pitchFamily="34" charset="-128"/>
              </a:rPr>
            </a:br>
            <a:r>
              <a:rPr lang="fr-CA" sz="1200" dirty="0">
                <a:solidFill>
                  <a:schemeClr val="tx1"/>
                </a:solidFill>
                <a:latin typeface="+mn-lt"/>
                <a:ea typeface="ＭＳ Ｐゴシック" pitchFamily="34" charset="-128"/>
              </a:rPr>
              <a:t>5-7 </a:t>
            </a:r>
            <a:r>
              <a:rPr lang="fr-CA" sz="1200" dirty="0" err="1">
                <a:solidFill>
                  <a:schemeClr val="tx1"/>
                </a:solidFill>
                <a:latin typeface="+mn-lt"/>
                <a:ea typeface="ＭＳ Ｐゴシック" pitchFamily="34" charset="-128"/>
              </a:rPr>
              <a:t>months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after</a:t>
            </a:r>
            <a:r>
              <a:rPr lang="fr-CA" sz="1200" dirty="0">
                <a:solidFill>
                  <a:schemeClr val="tx1"/>
                </a:solidFill>
                <a:latin typeface="+mn-lt"/>
                <a:ea typeface="ＭＳ Ｐゴシック" pitchFamily="34" charset="-128"/>
              </a:rPr>
              <a:t> an initial </a:t>
            </a:r>
            <a:r>
              <a:rPr lang="fr-CA" sz="1200" dirty="0" err="1">
                <a:solidFill>
                  <a:schemeClr val="tx1"/>
                </a:solidFill>
                <a:latin typeface="+mn-lt"/>
                <a:ea typeface="ＭＳ Ｐゴシック" pitchFamily="34" charset="-128"/>
              </a:rPr>
              <a:t>unprovoked</a:t>
            </a:r>
            <a:r>
              <a:rPr lang="fr-CA" sz="1200" dirty="0">
                <a:solidFill>
                  <a:schemeClr val="tx1"/>
                </a:solidFill>
                <a:latin typeface="+mn-lt"/>
                <a:ea typeface="ＭＳ Ｐゴシック" pitchFamily="34" charset="-128"/>
              </a:rPr>
              <a:t> VTE.</a:t>
            </a:r>
          </a:p>
          <a:p>
            <a:pPr marL="181240" indent="-181240">
              <a:buFont typeface="Arial" panose="020B0604020202020204" pitchFamily="34" charset="0"/>
              <a:buChar char="•"/>
            </a:pPr>
            <a:r>
              <a:rPr lang="fr-CA" sz="1200" dirty="0">
                <a:solidFill>
                  <a:schemeClr val="tx1"/>
                </a:solidFill>
                <a:latin typeface="+mn-lt"/>
                <a:ea typeface="ＭＳ Ｐゴシック" pitchFamily="34" charset="-128"/>
              </a:rPr>
              <a:t>3155 </a:t>
            </a:r>
            <a:r>
              <a:rPr lang="fr-CA" sz="1200" dirty="0" err="1">
                <a:solidFill>
                  <a:schemeClr val="tx1"/>
                </a:solidFill>
                <a:latin typeface="+mn-lt"/>
                <a:ea typeface="ＭＳ Ｐゴシック" pitchFamily="34" charset="-128"/>
              </a:rPr>
              <a:t>consecutive</a:t>
            </a:r>
            <a:r>
              <a:rPr lang="fr-CA" sz="1200" dirty="0">
                <a:solidFill>
                  <a:schemeClr val="tx1"/>
                </a:solidFill>
                <a:latin typeface="+mn-lt"/>
                <a:ea typeface="ＭＳ Ｐゴシック" pitchFamily="34" charset="-128"/>
              </a:rPr>
              <a:t> patients </a:t>
            </a:r>
            <a:r>
              <a:rPr lang="fr-CA" sz="1200" dirty="0" err="1">
                <a:solidFill>
                  <a:schemeClr val="tx1"/>
                </a:solidFill>
                <a:latin typeface="+mn-lt"/>
                <a:ea typeface="ＭＳ Ｐゴシック" pitchFamily="34" charset="-128"/>
              </a:rPr>
              <a:t>presenting</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with</a:t>
            </a:r>
            <a:r>
              <a:rPr lang="fr-CA" sz="1200" dirty="0">
                <a:solidFill>
                  <a:schemeClr val="tx1"/>
                </a:solidFill>
                <a:latin typeface="+mn-lt"/>
                <a:ea typeface="ＭＳ Ｐゴシック" pitchFamily="34" charset="-128"/>
              </a:rPr>
              <a:t> an initial </a:t>
            </a:r>
            <a:r>
              <a:rPr lang="fr-CA" sz="1200" dirty="0" err="1">
                <a:solidFill>
                  <a:schemeClr val="tx1"/>
                </a:solidFill>
                <a:latin typeface="+mn-lt"/>
                <a:ea typeface="ＭＳ Ｐゴシック" pitchFamily="34" charset="-128"/>
              </a:rPr>
              <a:t>unprovoked</a:t>
            </a:r>
            <a:r>
              <a:rPr lang="fr-CA" sz="1200" dirty="0">
                <a:solidFill>
                  <a:schemeClr val="tx1"/>
                </a:solidFill>
                <a:latin typeface="+mn-lt"/>
                <a:ea typeface="ＭＳ Ｐゴシック" pitchFamily="34" charset="-128"/>
              </a:rPr>
              <a:t> VTE </a:t>
            </a:r>
            <a:r>
              <a:rPr lang="fr-CA" sz="1200" dirty="0" err="1">
                <a:solidFill>
                  <a:schemeClr val="tx1"/>
                </a:solidFill>
                <a:latin typeface="+mn-lt"/>
                <a:ea typeface="ＭＳ Ｐゴシック" pitchFamily="34" charset="-128"/>
              </a:rPr>
              <a:t>who</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completed</a:t>
            </a:r>
            <a:r>
              <a:rPr lang="fr-CA" sz="1200" dirty="0">
                <a:solidFill>
                  <a:schemeClr val="tx1"/>
                </a:solidFill>
                <a:latin typeface="+mn-lt"/>
                <a:ea typeface="ＭＳ Ｐゴシック" pitchFamily="34" charset="-128"/>
              </a:rPr>
              <a:t> 5-12 </a:t>
            </a:r>
            <a:r>
              <a:rPr lang="fr-CA" sz="1200" dirty="0" err="1">
                <a:solidFill>
                  <a:schemeClr val="tx1"/>
                </a:solidFill>
                <a:latin typeface="+mn-lt"/>
                <a:ea typeface="ＭＳ Ｐゴシック" pitchFamily="34" charset="-128"/>
              </a:rPr>
              <a:t>months</a:t>
            </a:r>
            <a:r>
              <a:rPr lang="fr-CA" sz="1200" dirty="0">
                <a:solidFill>
                  <a:schemeClr val="tx1"/>
                </a:solidFill>
                <a:latin typeface="+mn-lt"/>
                <a:ea typeface="ＭＳ Ｐゴシック" pitchFamily="34" charset="-128"/>
              </a:rPr>
              <a:t> of anticoagulant </a:t>
            </a:r>
            <a:r>
              <a:rPr lang="fr-CA" sz="1200" dirty="0" err="1">
                <a:solidFill>
                  <a:schemeClr val="tx1"/>
                </a:solidFill>
                <a:latin typeface="+mn-lt"/>
                <a:ea typeface="ＭＳ Ｐゴシック" pitchFamily="34" charset="-128"/>
              </a:rPr>
              <a:t>treatment</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were</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eligible</a:t>
            </a:r>
            <a:r>
              <a:rPr lang="fr-CA" sz="1200" dirty="0">
                <a:solidFill>
                  <a:schemeClr val="tx1"/>
                </a:solidFill>
                <a:latin typeface="+mn-lt"/>
                <a:ea typeface="ＭＳ Ｐゴシック" pitchFamily="34" charset="-128"/>
              </a:rPr>
              <a:t> for </a:t>
            </a:r>
            <a:r>
              <a:rPr lang="fr-CA" sz="1200" dirty="0" err="1">
                <a:solidFill>
                  <a:schemeClr val="tx1"/>
                </a:solidFill>
                <a:latin typeface="+mn-lt"/>
                <a:ea typeface="ＭＳ Ｐゴシック" pitchFamily="34" charset="-128"/>
              </a:rPr>
              <a:t>this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study</a:t>
            </a:r>
            <a:r>
              <a:rPr lang="fr-CA" sz="1200" dirty="0">
                <a:solidFill>
                  <a:schemeClr val="tx1"/>
                </a:solidFill>
                <a:latin typeface="+mn-lt"/>
                <a:ea typeface="ＭＳ Ｐゴシック" pitchFamily="34" charset="-128"/>
              </a:rPr>
              <a:t>; of the 2785 </a:t>
            </a:r>
            <a:r>
              <a:rPr lang="fr-CA" sz="1200" dirty="0" err="1">
                <a:solidFill>
                  <a:schemeClr val="tx1"/>
                </a:solidFill>
                <a:latin typeface="+mn-lt"/>
                <a:ea typeface="ＭＳ Ｐゴシック" pitchFamily="34" charset="-128"/>
              </a:rPr>
              <a:t>who</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were</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enrolled</a:t>
            </a:r>
            <a:r>
              <a:rPr lang="fr-CA" sz="1200" dirty="0">
                <a:solidFill>
                  <a:schemeClr val="tx1"/>
                </a:solidFill>
                <a:latin typeface="+mn-lt"/>
                <a:ea typeface="ＭＳ Ｐゴシック" pitchFamily="34" charset="-128"/>
              </a:rPr>
              <a:t>, 51% of </a:t>
            </a:r>
            <a:r>
              <a:rPr lang="fr-CA" sz="1200" dirty="0" err="1">
                <a:solidFill>
                  <a:schemeClr val="tx1"/>
                </a:solidFill>
                <a:latin typeface="+mn-lt"/>
                <a:ea typeface="ＭＳ Ｐゴシック" pitchFamily="34" charset="-128"/>
              </a:rPr>
              <a:t>women</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were</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classified</a:t>
            </a:r>
            <a:r>
              <a:rPr lang="fr-CA" sz="1200" dirty="0">
                <a:solidFill>
                  <a:schemeClr val="tx1"/>
                </a:solidFill>
                <a:latin typeface="+mn-lt"/>
                <a:ea typeface="ＭＳ Ｐゴシック" pitchFamily="34" charset="-128"/>
              </a:rPr>
              <a:t> as </a:t>
            </a:r>
            <a:r>
              <a:rPr lang="fr-CA" sz="1200" dirty="0" err="1">
                <a:solidFill>
                  <a:schemeClr val="tx1"/>
                </a:solidFill>
                <a:latin typeface="+mn-lt"/>
                <a:ea typeface="ＭＳ Ｐゴシック" pitchFamily="34" charset="-128"/>
              </a:rPr>
              <a:t>low</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risk</a:t>
            </a:r>
            <a:r>
              <a:rPr lang="fr-CA" sz="1200" dirty="0">
                <a:solidFill>
                  <a:schemeClr val="tx1"/>
                </a:solidFill>
                <a:latin typeface="+mn-lt"/>
                <a:ea typeface="ＭＳ Ｐゴシック" pitchFamily="34" charset="-128"/>
              </a:rPr>
              <a:t> for </a:t>
            </a:r>
            <a:r>
              <a:rPr lang="fr-CA" sz="1200" dirty="0" err="1">
                <a:solidFill>
                  <a:schemeClr val="tx1"/>
                </a:solidFill>
                <a:latin typeface="+mn-lt"/>
                <a:ea typeface="ＭＳ Ｐゴシック" pitchFamily="34" charset="-128"/>
              </a:rPr>
              <a:t>recurrent</a:t>
            </a:r>
            <a:r>
              <a:rPr lang="fr-CA" sz="1200" dirty="0">
                <a:solidFill>
                  <a:schemeClr val="tx1"/>
                </a:solidFill>
                <a:latin typeface="+mn-lt"/>
                <a:ea typeface="ＭＳ Ｐゴシック" pitchFamily="34" charset="-128"/>
              </a:rPr>
              <a:t> VTE (HERDOO2 score of 0 or 1) and </a:t>
            </a:r>
            <a:r>
              <a:rPr lang="fr-CA" sz="1200" dirty="0" err="1">
                <a:solidFill>
                  <a:schemeClr val="tx1"/>
                </a:solidFill>
                <a:latin typeface="+mn-lt"/>
                <a:ea typeface="ＭＳ Ｐゴシック" pitchFamily="34" charset="-128"/>
              </a:rPr>
              <a:t>discontinued</a:t>
            </a:r>
            <a:r>
              <a:rPr lang="fr-CA" sz="1200" dirty="0">
                <a:solidFill>
                  <a:schemeClr val="tx1"/>
                </a:solidFill>
                <a:latin typeface="+mn-lt"/>
                <a:ea typeface="ＭＳ Ｐゴシック" pitchFamily="34" charset="-128"/>
              </a:rPr>
              <a:t> </a:t>
            </a:r>
            <a:br>
              <a:rPr lang="fr-CA" sz="1200" dirty="0">
                <a:solidFill>
                  <a:schemeClr val="tx1"/>
                </a:solidFill>
                <a:latin typeface="+mn-lt"/>
                <a:ea typeface="ＭＳ Ｐゴシック" pitchFamily="34" charset="-128"/>
              </a:rPr>
            </a:br>
            <a:r>
              <a:rPr lang="fr-CA" sz="1200" dirty="0">
                <a:solidFill>
                  <a:schemeClr val="tx1"/>
                </a:solidFill>
                <a:latin typeface="+mn-lt"/>
                <a:ea typeface="ＭＳ Ｐゴシック" pitchFamily="34" charset="-128"/>
              </a:rPr>
              <a:t>anticoagulant </a:t>
            </a:r>
            <a:r>
              <a:rPr lang="fr-CA" sz="1200" dirty="0" err="1">
                <a:solidFill>
                  <a:schemeClr val="tx1"/>
                </a:solidFill>
                <a:latin typeface="+mn-lt"/>
                <a:ea typeface="ＭＳ Ｐゴシック" pitchFamily="34" charset="-128"/>
              </a:rPr>
              <a:t>treatment</a:t>
            </a:r>
            <a:r>
              <a:rPr lang="fr-CA" sz="1200" dirty="0">
                <a:solidFill>
                  <a:schemeClr val="tx1"/>
                </a:solidFill>
                <a:latin typeface="+mn-lt"/>
                <a:ea typeface="ＭＳ Ｐゴシック" pitchFamily="34" charset="-128"/>
              </a:rPr>
              <a:t>.</a:t>
            </a:r>
          </a:p>
          <a:p>
            <a:pPr marL="181240" indent="-181240">
              <a:buFont typeface="Arial" panose="020B0604020202020204" pitchFamily="34" charset="0"/>
              <a:buChar char="•"/>
            </a:pPr>
            <a:r>
              <a:rPr lang="fr-CA" sz="1200" dirty="0" err="1">
                <a:solidFill>
                  <a:schemeClr val="tx1"/>
                </a:solidFill>
                <a:latin typeface="+mn-lt"/>
                <a:ea typeface="ＭＳ Ｐゴシック" pitchFamily="34" charset="-128"/>
              </a:rPr>
              <a:t>Among</a:t>
            </a:r>
            <a:r>
              <a:rPr lang="fr-CA" sz="1200" dirty="0">
                <a:solidFill>
                  <a:schemeClr val="tx1"/>
                </a:solidFill>
                <a:latin typeface="+mn-lt"/>
                <a:ea typeface="ＭＳ Ｐゴシック" pitchFamily="34" charset="-128"/>
              </a:rPr>
              <a:t> the </a:t>
            </a:r>
            <a:r>
              <a:rPr lang="fr-CA" sz="1200" dirty="0" err="1">
                <a:solidFill>
                  <a:schemeClr val="tx1"/>
                </a:solidFill>
                <a:latin typeface="+mn-lt"/>
                <a:ea typeface="ＭＳ Ｐゴシック" pitchFamily="34" charset="-128"/>
              </a:rPr>
              <a:t>low-risk</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women</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who</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discontinued</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treatment</a:t>
            </a:r>
            <a:r>
              <a:rPr lang="fr-CA" sz="1200" dirty="0">
                <a:solidFill>
                  <a:schemeClr val="tx1"/>
                </a:solidFill>
                <a:latin typeface="+mn-lt"/>
                <a:ea typeface="ＭＳ Ｐゴシック" pitchFamily="34" charset="-128"/>
              </a:rPr>
              <a:t>, the </a:t>
            </a:r>
            <a:r>
              <a:rPr lang="fr-CA" sz="1200" dirty="0" err="1">
                <a:solidFill>
                  <a:schemeClr val="tx1"/>
                </a:solidFill>
                <a:latin typeface="+mn-lt"/>
                <a:ea typeface="ＭＳ Ｐゴシック" pitchFamily="34" charset="-128"/>
              </a:rPr>
              <a:t>annual</a:t>
            </a:r>
            <a:r>
              <a:rPr lang="fr-CA" sz="1200" dirty="0">
                <a:solidFill>
                  <a:schemeClr val="tx1"/>
                </a:solidFill>
                <a:latin typeface="+mn-lt"/>
                <a:ea typeface="ＭＳ Ｐゴシック" pitchFamily="34" charset="-128"/>
              </a:rPr>
              <a:t> rate of </a:t>
            </a:r>
            <a:r>
              <a:rPr lang="fr-CA" sz="1200" dirty="0" err="1">
                <a:solidFill>
                  <a:schemeClr val="tx1"/>
                </a:solidFill>
                <a:latin typeface="+mn-lt"/>
                <a:ea typeface="ＭＳ Ｐゴシック" pitchFamily="34" charset="-128"/>
              </a:rPr>
              <a:t>recurrent</a:t>
            </a:r>
            <a:r>
              <a:rPr lang="fr-CA" sz="1200" dirty="0">
                <a:solidFill>
                  <a:schemeClr val="tx1"/>
                </a:solidFill>
                <a:latin typeface="+mn-lt"/>
                <a:ea typeface="ＭＳ Ｐゴシック" pitchFamily="34" charset="-128"/>
              </a:rPr>
              <a:t> VTE </a:t>
            </a:r>
            <a:r>
              <a:rPr lang="fr-CA" sz="1200" dirty="0" err="1">
                <a:solidFill>
                  <a:schemeClr val="tx1"/>
                </a:solidFill>
                <a:latin typeface="+mn-lt"/>
                <a:ea typeface="ＭＳ Ｐゴシック" pitchFamily="34" charset="-128"/>
              </a:rPr>
              <a:t>was</a:t>
            </a:r>
            <a:r>
              <a:rPr lang="fr-CA" sz="1200" dirty="0">
                <a:solidFill>
                  <a:schemeClr val="tx1"/>
                </a:solidFill>
                <a:latin typeface="+mn-lt"/>
                <a:ea typeface="ＭＳ Ｐゴシック" pitchFamily="34" charset="-128"/>
              </a:rPr>
              <a:t> 3.0%.</a:t>
            </a:r>
          </a:p>
          <a:p>
            <a:pPr marL="181240" indent="-181240">
              <a:buFont typeface="Arial" panose="020B0604020202020204" pitchFamily="34" charset="0"/>
              <a:buChar char="•"/>
            </a:pPr>
            <a:r>
              <a:rPr lang="fr-CA" sz="1200" dirty="0" err="1">
                <a:solidFill>
                  <a:schemeClr val="tx1"/>
                </a:solidFill>
                <a:latin typeface="+mn-lt"/>
                <a:ea typeface="ＭＳ Ｐゴシック" pitchFamily="34" charset="-128"/>
              </a:rPr>
              <a:t>Among</a:t>
            </a:r>
            <a:r>
              <a:rPr lang="fr-CA" sz="1200" dirty="0">
                <a:solidFill>
                  <a:schemeClr val="tx1"/>
                </a:solidFill>
                <a:latin typeface="+mn-lt"/>
                <a:ea typeface="ＭＳ Ｐゴシック" pitchFamily="34" charset="-128"/>
              </a:rPr>
              <a:t> the high-</a:t>
            </a:r>
            <a:r>
              <a:rPr lang="fr-CA" sz="1200" dirty="0" err="1">
                <a:solidFill>
                  <a:schemeClr val="tx1"/>
                </a:solidFill>
                <a:latin typeface="+mn-lt"/>
                <a:ea typeface="ＭＳ Ｐゴシック" pitchFamily="34" charset="-128"/>
              </a:rPr>
              <a:t>risk</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women</a:t>
            </a:r>
            <a:r>
              <a:rPr lang="fr-CA" sz="1200" dirty="0">
                <a:solidFill>
                  <a:schemeClr val="tx1"/>
                </a:solidFill>
                <a:latin typeface="+mn-lt"/>
                <a:ea typeface="ＭＳ Ｐゴシック" pitchFamily="34" charset="-128"/>
              </a:rPr>
              <a:t> or men, the </a:t>
            </a:r>
            <a:r>
              <a:rPr lang="fr-CA" sz="1200" dirty="0" err="1">
                <a:solidFill>
                  <a:schemeClr val="tx1"/>
                </a:solidFill>
                <a:latin typeface="+mn-lt"/>
                <a:ea typeface="ＭＳ Ｐゴシック" pitchFamily="34" charset="-128"/>
              </a:rPr>
              <a:t>annual</a:t>
            </a:r>
            <a:r>
              <a:rPr lang="fr-CA" sz="1200" dirty="0">
                <a:solidFill>
                  <a:schemeClr val="tx1"/>
                </a:solidFill>
                <a:latin typeface="+mn-lt"/>
                <a:ea typeface="ＭＳ Ｐゴシック" pitchFamily="34" charset="-128"/>
              </a:rPr>
              <a:t> rate of </a:t>
            </a:r>
            <a:r>
              <a:rPr lang="fr-CA" sz="1200" dirty="0" err="1">
                <a:solidFill>
                  <a:schemeClr val="tx1"/>
                </a:solidFill>
                <a:latin typeface="+mn-lt"/>
                <a:ea typeface="ＭＳ Ｐゴシック" pitchFamily="34" charset="-128"/>
              </a:rPr>
              <a:t>recurrent</a:t>
            </a:r>
            <a:r>
              <a:rPr lang="fr-CA" sz="1200" dirty="0">
                <a:solidFill>
                  <a:schemeClr val="tx1"/>
                </a:solidFill>
                <a:latin typeface="+mn-lt"/>
                <a:ea typeface="ＭＳ Ｐゴシック" pitchFamily="34" charset="-128"/>
              </a:rPr>
              <a:t> VTE </a:t>
            </a:r>
            <a:r>
              <a:rPr lang="fr-CA" sz="1200" dirty="0" err="1">
                <a:solidFill>
                  <a:schemeClr val="tx1"/>
                </a:solidFill>
                <a:latin typeface="+mn-lt"/>
                <a:ea typeface="ＭＳ Ｐゴシック" pitchFamily="34" charset="-128"/>
              </a:rPr>
              <a:t>was</a:t>
            </a:r>
            <a:r>
              <a:rPr lang="fr-CA" sz="1200" dirty="0">
                <a:solidFill>
                  <a:schemeClr val="tx1"/>
                </a:solidFill>
                <a:latin typeface="+mn-lt"/>
                <a:ea typeface="ＭＳ Ｐゴシック" pitchFamily="34" charset="-128"/>
              </a:rPr>
              <a:t> 8.1% in </a:t>
            </a:r>
            <a:r>
              <a:rPr lang="fr-CA" sz="1200" dirty="0" err="1">
                <a:solidFill>
                  <a:schemeClr val="tx1"/>
                </a:solidFill>
                <a:latin typeface="+mn-lt"/>
                <a:ea typeface="ＭＳ Ｐゴシック" pitchFamily="34" charset="-128"/>
              </a:rPr>
              <a:t>those</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who</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discontinued</a:t>
            </a:r>
            <a:r>
              <a:rPr lang="fr-CA" sz="1200" dirty="0">
                <a:solidFill>
                  <a:schemeClr val="tx1"/>
                </a:solidFill>
                <a:latin typeface="+mn-lt"/>
                <a:ea typeface="ＭＳ Ｐゴシック" pitchFamily="34" charset="-128"/>
              </a:rPr>
              <a:t> anticoagulant </a:t>
            </a:r>
            <a:r>
              <a:rPr lang="fr-CA" sz="1200" dirty="0" err="1">
                <a:solidFill>
                  <a:schemeClr val="tx1"/>
                </a:solidFill>
                <a:latin typeface="+mn-lt"/>
                <a:ea typeface="ＭＳ Ｐゴシック" pitchFamily="34" charset="-128"/>
              </a:rPr>
              <a:t>treatment</a:t>
            </a:r>
            <a:r>
              <a:rPr lang="fr-CA" sz="1200" dirty="0">
                <a:solidFill>
                  <a:schemeClr val="tx1"/>
                </a:solidFill>
                <a:latin typeface="+mn-lt"/>
                <a:ea typeface="ＭＳ Ｐゴシック" pitchFamily="34" charset="-128"/>
              </a:rPr>
              <a:t> and </a:t>
            </a:r>
            <a:r>
              <a:rPr lang="fr-CA" sz="1200" dirty="0" err="1">
                <a:solidFill>
                  <a:schemeClr val="tx1"/>
                </a:solidFill>
                <a:latin typeface="+mn-lt"/>
                <a:ea typeface="ＭＳ Ｐゴシック" pitchFamily="34" charset="-128"/>
              </a:rPr>
              <a:t>only</a:t>
            </a:r>
            <a:r>
              <a:rPr lang="fr-CA" sz="1200" dirty="0">
                <a:solidFill>
                  <a:schemeClr val="tx1"/>
                </a:solidFill>
                <a:latin typeface="+mn-lt"/>
                <a:ea typeface="ＭＳ Ｐゴシック" pitchFamily="34" charset="-128"/>
              </a:rPr>
              <a:t> 1.6% in </a:t>
            </a:r>
            <a:r>
              <a:rPr lang="fr-CA" sz="1200" dirty="0" err="1">
                <a:solidFill>
                  <a:schemeClr val="tx1"/>
                </a:solidFill>
                <a:latin typeface="+mn-lt"/>
                <a:ea typeface="ＭＳ Ｐゴシック" pitchFamily="34" charset="-128"/>
              </a:rPr>
              <a:t>those</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who</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continued</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treatment</a:t>
            </a:r>
            <a:r>
              <a:rPr lang="fr-CA" sz="1200" dirty="0">
                <a:solidFill>
                  <a:schemeClr val="tx1"/>
                </a:solidFill>
                <a:latin typeface="+mn-lt"/>
                <a:ea typeface="ＭＳ Ｐゴシック" pitchFamily="34" charset="-128"/>
              </a:rPr>
              <a:t>; the incidence of </a:t>
            </a:r>
            <a:r>
              <a:rPr lang="fr-CA" sz="1200" dirty="0" err="1">
                <a:solidFill>
                  <a:schemeClr val="tx1"/>
                </a:solidFill>
                <a:latin typeface="+mn-lt"/>
                <a:ea typeface="ＭＳ Ｐゴシック" pitchFamily="34" charset="-128"/>
              </a:rPr>
              <a:t>recurrent</a:t>
            </a:r>
            <a:r>
              <a:rPr lang="fr-CA" sz="1200" dirty="0">
                <a:solidFill>
                  <a:schemeClr val="tx1"/>
                </a:solidFill>
                <a:latin typeface="+mn-lt"/>
                <a:ea typeface="ＭＳ Ｐゴシック" pitchFamily="34" charset="-128"/>
              </a:rPr>
              <a:t> VTE in the high-</a:t>
            </a:r>
            <a:r>
              <a:rPr lang="fr-CA" sz="1200" dirty="0" err="1">
                <a:solidFill>
                  <a:schemeClr val="tx1"/>
                </a:solidFill>
                <a:latin typeface="+mn-lt"/>
                <a:ea typeface="ＭＳ Ｐゴシック" pitchFamily="34" charset="-128"/>
              </a:rPr>
              <a:t>risk</a:t>
            </a:r>
            <a:r>
              <a:rPr lang="fr-CA" sz="1200" dirty="0">
                <a:solidFill>
                  <a:schemeClr val="tx1"/>
                </a:solidFill>
                <a:latin typeface="+mn-lt"/>
                <a:ea typeface="ＭＳ Ｐゴシック" pitchFamily="34" charset="-128"/>
              </a:rPr>
              <a:t> group </a:t>
            </a:r>
            <a:r>
              <a:rPr lang="fr-CA" sz="1200" dirty="0" err="1">
                <a:solidFill>
                  <a:schemeClr val="tx1"/>
                </a:solidFill>
                <a:latin typeface="+mn-lt"/>
                <a:ea typeface="ＭＳ Ｐゴシック" pitchFamily="34" charset="-128"/>
              </a:rPr>
              <a:t>was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similar</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among</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women</a:t>
            </a:r>
            <a:r>
              <a:rPr lang="fr-CA" sz="1200" dirty="0">
                <a:solidFill>
                  <a:schemeClr val="tx1"/>
                </a:solidFill>
                <a:latin typeface="+mn-lt"/>
                <a:ea typeface="ＭＳ Ｐゴシック" pitchFamily="34" charset="-128"/>
              </a:rPr>
              <a:t> and men.</a:t>
            </a:r>
          </a:p>
          <a:p>
            <a:pPr marL="181240" indent="-181240">
              <a:buFont typeface="Arial" panose="020B0604020202020204" pitchFamily="34" charset="0"/>
              <a:buChar char="•"/>
            </a:pPr>
            <a:r>
              <a:rPr lang="fr-CA" sz="1200" dirty="0">
                <a:solidFill>
                  <a:schemeClr val="tx1"/>
                </a:solidFill>
                <a:latin typeface="+mn-lt"/>
                <a:ea typeface="ＭＳ Ｐゴシック" pitchFamily="34" charset="-128"/>
              </a:rPr>
              <a:t>The HERDOO2 </a:t>
            </a:r>
            <a:r>
              <a:rPr lang="fr-CA" sz="1200" dirty="0" err="1">
                <a:solidFill>
                  <a:schemeClr val="tx1"/>
                </a:solidFill>
                <a:latin typeface="+mn-lt"/>
                <a:ea typeface="ＭＳ Ｐゴシック" pitchFamily="34" charset="-128"/>
              </a:rPr>
              <a:t>was</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concluded</a:t>
            </a:r>
            <a:r>
              <a:rPr lang="fr-CA" sz="1200" dirty="0">
                <a:solidFill>
                  <a:schemeClr val="tx1"/>
                </a:solidFill>
                <a:latin typeface="+mn-lt"/>
                <a:ea typeface="ＭＳ Ｐゴシック" pitchFamily="34" charset="-128"/>
              </a:rPr>
              <a:t> to </a:t>
            </a:r>
            <a:r>
              <a:rPr lang="fr-CA" sz="1200" dirty="0" err="1">
                <a:solidFill>
                  <a:schemeClr val="tx1"/>
                </a:solidFill>
                <a:latin typeface="+mn-lt"/>
                <a:ea typeface="ＭＳ Ｐゴシック" pitchFamily="34" charset="-128"/>
              </a:rPr>
              <a:t>be</a:t>
            </a:r>
            <a:r>
              <a:rPr lang="fr-CA" sz="1200" dirty="0">
                <a:solidFill>
                  <a:schemeClr val="tx1"/>
                </a:solidFill>
                <a:latin typeface="+mn-lt"/>
                <a:ea typeface="ＭＳ Ｐゴシック" pitchFamily="34" charset="-128"/>
              </a:rPr>
              <a:t> a </a:t>
            </a:r>
            <a:r>
              <a:rPr lang="fr-CA" sz="1200" dirty="0" err="1">
                <a:solidFill>
                  <a:schemeClr val="tx1"/>
                </a:solidFill>
                <a:latin typeface="+mn-lt"/>
                <a:ea typeface="ＭＳ Ｐゴシック" pitchFamily="34" charset="-128"/>
              </a:rPr>
              <a:t>valid</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tool</a:t>
            </a:r>
            <a:r>
              <a:rPr lang="fr-CA" sz="1200" dirty="0">
                <a:solidFill>
                  <a:schemeClr val="tx1"/>
                </a:solidFill>
                <a:latin typeface="+mn-lt"/>
                <a:ea typeface="ＭＳ Ｐゴシック" pitchFamily="34" charset="-128"/>
              </a:rPr>
              <a:t> to guide </a:t>
            </a:r>
            <a:r>
              <a:rPr lang="fr-CA" sz="1200" dirty="0" err="1">
                <a:solidFill>
                  <a:schemeClr val="tx1"/>
                </a:solidFill>
                <a:latin typeface="+mn-lt"/>
                <a:ea typeface="ＭＳ Ｐゴシック" pitchFamily="34" charset="-128"/>
              </a:rPr>
              <a:t>decisions</a:t>
            </a:r>
            <a:r>
              <a:rPr lang="fr-CA" sz="1200" dirty="0">
                <a:solidFill>
                  <a:schemeClr val="tx1"/>
                </a:solidFill>
                <a:latin typeface="+mn-lt"/>
                <a:ea typeface="ＭＳ Ｐゴシック" pitchFamily="34" charset="-128"/>
              </a:rPr>
              <a:t> to discontinue oral anticoagulant </a:t>
            </a:r>
            <a:r>
              <a:rPr lang="fr-CA" sz="1200" dirty="0" err="1">
                <a:solidFill>
                  <a:schemeClr val="tx1"/>
                </a:solidFill>
                <a:latin typeface="+mn-lt"/>
                <a:ea typeface="ＭＳ Ｐゴシック" pitchFamily="34" charset="-128"/>
              </a:rPr>
              <a:t>therapy</a:t>
            </a:r>
            <a:r>
              <a:rPr lang="fr-CA" sz="1200" dirty="0">
                <a:solidFill>
                  <a:schemeClr val="tx1"/>
                </a:solidFill>
                <a:latin typeface="+mn-lt"/>
                <a:ea typeface="ＭＳ Ｐゴシック" pitchFamily="34" charset="-128"/>
              </a:rPr>
              <a:t> in </a:t>
            </a:r>
            <a:r>
              <a:rPr lang="fr-CA" sz="1200" dirty="0" err="1">
                <a:solidFill>
                  <a:schemeClr val="tx1"/>
                </a:solidFill>
                <a:latin typeface="+mn-lt"/>
                <a:ea typeface="ＭＳ Ｐゴシック" pitchFamily="34" charset="-128"/>
              </a:rPr>
              <a:t>women</a:t>
            </a:r>
            <a:r>
              <a:rPr lang="fr-CA" sz="1200" dirty="0">
                <a:solidFill>
                  <a:schemeClr val="tx1"/>
                </a:solidFill>
                <a:latin typeface="+mn-lt"/>
                <a:ea typeface="ＭＳ Ｐゴシック" pitchFamily="34" charset="-128"/>
              </a:rPr>
              <a:t> </a:t>
            </a:r>
            <a:r>
              <a:rPr lang="fr-CA" sz="1200" dirty="0" err="1">
                <a:solidFill>
                  <a:schemeClr val="tx1"/>
                </a:solidFill>
                <a:latin typeface="+mn-lt"/>
                <a:ea typeface="ＭＳ Ｐゴシック" pitchFamily="34" charset="-128"/>
              </a:rPr>
              <a:t>following</a:t>
            </a:r>
            <a:r>
              <a:rPr lang="fr-CA" sz="1200" dirty="0">
                <a:solidFill>
                  <a:schemeClr val="tx1"/>
                </a:solidFill>
                <a:latin typeface="+mn-lt"/>
                <a:ea typeface="ＭＳ Ｐゴシック" pitchFamily="34" charset="-128"/>
              </a:rPr>
              <a:t> an initial </a:t>
            </a:r>
            <a:r>
              <a:rPr lang="fr-CA" sz="1200" dirty="0" err="1">
                <a:solidFill>
                  <a:schemeClr val="tx1"/>
                </a:solidFill>
                <a:latin typeface="+mn-lt"/>
                <a:ea typeface="ＭＳ Ｐゴシック" pitchFamily="34" charset="-128"/>
              </a:rPr>
              <a:t>unprovoked</a:t>
            </a:r>
            <a:r>
              <a:rPr lang="fr-CA" sz="1200" dirty="0">
                <a:solidFill>
                  <a:schemeClr val="tx1"/>
                </a:solidFill>
                <a:latin typeface="+mn-lt"/>
                <a:ea typeface="ＭＳ Ｐゴシック" pitchFamily="34" charset="-128"/>
              </a:rPr>
              <a:t> VTE.</a:t>
            </a:r>
          </a:p>
          <a:p>
            <a:endParaRPr lang="fr-CA" sz="1200" dirty="0">
              <a:solidFill>
                <a:schemeClr val="tx1"/>
              </a:solidFill>
              <a:latin typeface="+mn-lt"/>
              <a:ea typeface="ＭＳ Ｐゴシック" pitchFamily="34" charset="-128"/>
            </a:endParaRPr>
          </a:p>
          <a:p>
            <a:r>
              <a:rPr lang="fr-CA" sz="1200" b="1" dirty="0">
                <a:solidFill>
                  <a:schemeClr val="tx1"/>
                </a:solidFill>
                <a:latin typeface="+mn-lt"/>
                <a:ea typeface="ＭＳ Ｐゴシック" pitchFamily="34" charset="-128"/>
              </a:rPr>
              <a:t>Reference:</a:t>
            </a:r>
          </a:p>
          <a:p>
            <a:pPr marL="181240" indent="-181240">
              <a:buFont typeface="Arial" panose="020B0604020202020204" pitchFamily="34" charset="0"/>
              <a:buChar char="•"/>
              <a:defRPr/>
            </a:pPr>
            <a:r>
              <a:rPr lang="fr-FR" sz="1200" dirty="0" err="1">
                <a:solidFill>
                  <a:schemeClr val="tx1"/>
                </a:solidFill>
                <a:latin typeface="+mn-lt"/>
              </a:rPr>
              <a:t>Rodger</a:t>
            </a:r>
            <a:r>
              <a:rPr lang="fr-FR" sz="1200" dirty="0">
                <a:solidFill>
                  <a:schemeClr val="tx1"/>
                </a:solidFill>
                <a:latin typeface="+mn-lt"/>
              </a:rPr>
              <a:t> MA </a:t>
            </a:r>
            <a:r>
              <a:rPr lang="fr-FR" sz="1200" i="1" dirty="0">
                <a:solidFill>
                  <a:schemeClr val="tx1"/>
                </a:solidFill>
                <a:latin typeface="+mn-lt"/>
              </a:rPr>
              <a:t>et al. </a:t>
            </a:r>
            <a:r>
              <a:rPr lang="fr-FR" sz="1200" dirty="0" err="1">
                <a:solidFill>
                  <a:schemeClr val="tx1"/>
                </a:solidFill>
                <a:latin typeface="+mn-lt"/>
              </a:rPr>
              <a:t>Validating</a:t>
            </a:r>
            <a:r>
              <a:rPr lang="fr-FR" sz="1200" dirty="0">
                <a:solidFill>
                  <a:schemeClr val="tx1"/>
                </a:solidFill>
                <a:latin typeface="+mn-lt"/>
              </a:rPr>
              <a:t> the HERDOO2 </a:t>
            </a:r>
            <a:r>
              <a:rPr lang="fr-FR" sz="1200" dirty="0" err="1">
                <a:solidFill>
                  <a:schemeClr val="tx1"/>
                </a:solidFill>
                <a:latin typeface="+mn-lt"/>
              </a:rPr>
              <a:t>rule</a:t>
            </a:r>
            <a:r>
              <a:rPr lang="fr-FR" sz="1200" dirty="0">
                <a:solidFill>
                  <a:schemeClr val="tx1"/>
                </a:solidFill>
                <a:latin typeface="+mn-lt"/>
              </a:rPr>
              <a:t> to guide </a:t>
            </a:r>
            <a:r>
              <a:rPr lang="fr-FR" sz="1200" dirty="0" err="1">
                <a:solidFill>
                  <a:schemeClr val="tx1"/>
                </a:solidFill>
                <a:latin typeface="+mn-lt"/>
              </a:rPr>
              <a:t>treatment</a:t>
            </a:r>
            <a:r>
              <a:rPr lang="fr-FR" sz="1200" dirty="0">
                <a:solidFill>
                  <a:schemeClr val="tx1"/>
                </a:solidFill>
                <a:latin typeface="+mn-lt"/>
              </a:rPr>
              <a:t> duration for </a:t>
            </a:r>
            <a:r>
              <a:rPr lang="fr-FR" sz="1200" dirty="0" err="1">
                <a:solidFill>
                  <a:schemeClr val="tx1"/>
                </a:solidFill>
                <a:latin typeface="+mn-lt"/>
              </a:rPr>
              <a:t>women</a:t>
            </a:r>
            <a:r>
              <a:rPr lang="fr-FR" sz="1200" dirty="0">
                <a:solidFill>
                  <a:schemeClr val="tx1"/>
                </a:solidFill>
                <a:latin typeface="+mn-lt"/>
              </a:rPr>
              <a:t> </a:t>
            </a:r>
            <a:r>
              <a:rPr lang="fr-FR" sz="1200" dirty="0" err="1">
                <a:solidFill>
                  <a:schemeClr val="tx1"/>
                </a:solidFill>
                <a:latin typeface="+mn-lt"/>
              </a:rPr>
              <a:t>with</a:t>
            </a:r>
            <a:r>
              <a:rPr lang="fr-FR" sz="1200" dirty="0">
                <a:solidFill>
                  <a:schemeClr val="tx1"/>
                </a:solidFill>
                <a:latin typeface="+mn-lt"/>
              </a:rPr>
              <a:t> </a:t>
            </a:r>
            <a:r>
              <a:rPr lang="fr-FR" sz="1200" dirty="0" err="1">
                <a:solidFill>
                  <a:schemeClr val="tx1"/>
                </a:solidFill>
                <a:latin typeface="+mn-lt"/>
              </a:rPr>
              <a:t>unprovoked</a:t>
            </a:r>
            <a:r>
              <a:rPr lang="fr-FR" sz="1200" dirty="0">
                <a:solidFill>
                  <a:schemeClr val="tx1"/>
                </a:solidFill>
                <a:latin typeface="+mn-lt"/>
              </a:rPr>
              <a:t> </a:t>
            </a:r>
            <a:r>
              <a:rPr lang="fr-FR" sz="1200" dirty="0" err="1">
                <a:solidFill>
                  <a:schemeClr val="tx1"/>
                </a:solidFill>
                <a:latin typeface="+mn-lt"/>
              </a:rPr>
              <a:t>venous</a:t>
            </a:r>
            <a:r>
              <a:rPr lang="fr-FR" sz="1200" dirty="0">
                <a:solidFill>
                  <a:schemeClr val="tx1"/>
                </a:solidFill>
                <a:latin typeface="+mn-lt"/>
              </a:rPr>
              <a:t> </a:t>
            </a:r>
            <a:r>
              <a:rPr lang="fr-FR" sz="1200" dirty="0" err="1">
                <a:solidFill>
                  <a:schemeClr val="tx1"/>
                </a:solidFill>
                <a:latin typeface="+mn-lt"/>
              </a:rPr>
              <a:t>thrombosis</a:t>
            </a:r>
            <a:r>
              <a:rPr lang="fr-FR" sz="1200" dirty="0">
                <a:solidFill>
                  <a:schemeClr val="tx1"/>
                </a:solidFill>
                <a:latin typeface="+mn-lt"/>
              </a:rPr>
              <a:t>: multinational prospective </a:t>
            </a:r>
            <a:r>
              <a:rPr lang="fr-FR" sz="1200" dirty="0" err="1">
                <a:solidFill>
                  <a:schemeClr val="tx1"/>
                </a:solidFill>
                <a:latin typeface="+mn-lt"/>
              </a:rPr>
              <a:t>cohort</a:t>
            </a:r>
            <a:r>
              <a:rPr lang="fr-FR" sz="1200" dirty="0">
                <a:solidFill>
                  <a:schemeClr val="tx1"/>
                </a:solidFill>
                <a:latin typeface="+mn-lt"/>
              </a:rPr>
              <a:t> management </a:t>
            </a:r>
            <a:r>
              <a:rPr lang="fr-FR" sz="1200" dirty="0" err="1">
                <a:solidFill>
                  <a:schemeClr val="tx1"/>
                </a:solidFill>
                <a:latin typeface="+mn-lt"/>
              </a:rPr>
              <a:t>study</a:t>
            </a:r>
            <a:r>
              <a:rPr lang="fr-FR" sz="1200" dirty="0">
                <a:solidFill>
                  <a:schemeClr val="tx1"/>
                </a:solidFill>
                <a:latin typeface="+mn-lt"/>
              </a:rPr>
              <a:t>. </a:t>
            </a:r>
            <a:r>
              <a:rPr lang="fr-FR" sz="1200" i="1" dirty="0">
                <a:solidFill>
                  <a:schemeClr val="tx1"/>
                </a:solidFill>
                <a:latin typeface="+mn-lt"/>
              </a:rPr>
              <a:t>BMJ</a:t>
            </a:r>
            <a:r>
              <a:rPr lang="fr-FR" sz="1200" dirty="0">
                <a:solidFill>
                  <a:schemeClr val="tx1"/>
                </a:solidFill>
                <a:latin typeface="+mn-lt"/>
              </a:rPr>
              <a:t> 2017; 356: j1065.</a:t>
            </a:r>
          </a:p>
          <a:p>
            <a:endParaRPr lang="fr-CA" sz="1200" dirty="0">
              <a:solidFill>
                <a:schemeClr val="tx1"/>
              </a:solidFill>
              <a:latin typeface="+mn-lt"/>
              <a:ea typeface="ＭＳ Ｐゴシック" pitchFamily="34" charset="-128"/>
            </a:endParaRPr>
          </a:p>
          <a:p>
            <a:pPr marL="181240" indent="-181240">
              <a:buFont typeface="Arial" panose="020B0604020202020204" pitchFamily="34" charset="0"/>
              <a:buChar char="•"/>
            </a:pPr>
            <a:endParaRPr lang="fr-CA" sz="1200" dirty="0">
              <a:solidFill>
                <a:schemeClr val="tx1"/>
              </a:solidFill>
              <a:latin typeface="+mn-lt"/>
              <a:ea typeface="ＭＳ Ｐゴシック" pitchFamily="34" charset="-128"/>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223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848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CA" b="1" dirty="0"/>
              <a:t>Correct Answer: 6 - 3&amp;4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316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181240" indent="-181240">
              <a:buFont typeface="Arial" panose="020B0604020202020204" pitchFamily="34" charset="0"/>
              <a:buChar char="•"/>
            </a:pPr>
            <a:r>
              <a:rPr lang="en-CA" sz="1200" dirty="0">
                <a:solidFill>
                  <a:schemeClr val="tx1"/>
                </a:solidFill>
                <a:latin typeface="+mn-lt"/>
              </a:rPr>
              <a:t>The management of distal DVT is less well studied and decisions to </a:t>
            </a:r>
            <a:r>
              <a:rPr lang="en-CA" sz="1200" dirty="0" err="1">
                <a:solidFill>
                  <a:schemeClr val="tx1"/>
                </a:solidFill>
                <a:latin typeface="+mn-lt"/>
              </a:rPr>
              <a:t>anticoagulate</a:t>
            </a:r>
            <a:r>
              <a:rPr lang="en-CA" sz="1200" dirty="0">
                <a:solidFill>
                  <a:schemeClr val="tx1"/>
                </a:solidFill>
                <a:latin typeface="+mn-lt"/>
              </a:rPr>
              <a:t> (or not) remain controversial.</a:t>
            </a:r>
          </a:p>
          <a:p>
            <a:pPr marL="181240" indent="-181240">
              <a:buFont typeface="Arial" panose="020B0604020202020204" pitchFamily="34" charset="0"/>
              <a:buChar char="•"/>
            </a:pPr>
            <a:r>
              <a:rPr lang="en-CA" sz="1200" dirty="0">
                <a:solidFill>
                  <a:schemeClr val="tx1"/>
                </a:solidFill>
                <a:latin typeface="+mn-lt"/>
              </a:rPr>
              <a:t>The American and Canadian guidelines acknowledge that patients at high risk of bleeding may benefit from serial imaging of the deep veins to monitor for extension of the distal DVT.</a:t>
            </a:r>
          </a:p>
          <a:p>
            <a:pPr marL="664546" lvl="1" indent="-181240">
              <a:buFont typeface="Arial" panose="020B0604020202020204" pitchFamily="34" charset="0"/>
              <a:buChar char="•"/>
            </a:pPr>
            <a:r>
              <a:rPr lang="en-CA" sz="1200" dirty="0">
                <a:solidFill>
                  <a:schemeClr val="tx1"/>
                </a:solidFill>
                <a:latin typeface="+mn-lt"/>
              </a:rPr>
              <a:t>If the thrombus extends but remains confined to the distal veins, anticoagulant therapy is suggested, since distal DVT is less likely to embolize and more likely to spontaneously resolve (85%) than </a:t>
            </a:r>
            <a:br>
              <a:rPr lang="en-CA" sz="1200" dirty="0">
                <a:solidFill>
                  <a:schemeClr val="tx1"/>
                </a:solidFill>
                <a:latin typeface="+mn-lt"/>
              </a:rPr>
            </a:br>
            <a:r>
              <a:rPr lang="en-CA" sz="1200" dirty="0">
                <a:solidFill>
                  <a:schemeClr val="tx1"/>
                </a:solidFill>
                <a:latin typeface="+mn-lt"/>
              </a:rPr>
              <a:t>proximal DVT</a:t>
            </a:r>
          </a:p>
          <a:p>
            <a:pPr marL="664546" lvl="1" indent="-181240">
              <a:buFont typeface="Arial" panose="020B0604020202020204" pitchFamily="34" charset="0"/>
              <a:buChar char="•"/>
            </a:pPr>
            <a:r>
              <a:rPr lang="en-CA" sz="1200" dirty="0">
                <a:solidFill>
                  <a:schemeClr val="tx1"/>
                </a:solidFill>
                <a:latin typeface="+mn-lt"/>
              </a:rPr>
              <a:t>If the distal DVT is found to extend to the proximal veins during serial imaging, then anticoagulation therapy is recommended.</a:t>
            </a:r>
          </a:p>
          <a:p>
            <a:pPr marL="181240" indent="-181240">
              <a:buFont typeface="Arial" panose="020B0604020202020204" pitchFamily="34" charset="0"/>
              <a:buChar char="•"/>
            </a:pPr>
            <a:r>
              <a:rPr lang="en-CA" sz="1200" dirty="0">
                <a:solidFill>
                  <a:schemeClr val="tx1"/>
                </a:solidFill>
                <a:latin typeface="+mn-lt"/>
              </a:rPr>
              <a:t>Patients who wish to avoid the inconvenience of repeat imaging and do not object to the inconvenience of treatment – and who are not at high risk of bleeding – may prefer to choose initial anticoagulation over serial imaging.</a:t>
            </a:r>
          </a:p>
          <a:p>
            <a:pPr marL="181240" indent="-181240">
              <a:buFont typeface="Arial" panose="020B0604020202020204" pitchFamily="34" charset="0"/>
              <a:buChar char="•"/>
            </a:pPr>
            <a:r>
              <a:rPr lang="en-CA" sz="1200" dirty="0">
                <a:solidFill>
                  <a:schemeClr val="tx1"/>
                </a:solidFill>
                <a:latin typeface="+mn-lt"/>
              </a:rPr>
              <a:t>The same anticoagulants are recommended for distal DVT as for proximal DVT.</a:t>
            </a:r>
          </a:p>
          <a:p>
            <a:pPr marL="181240" indent="-181240">
              <a:buFont typeface="Arial" panose="020B0604020202020204" pitchFamily="34" charset="0"/>
              <a:buChar char="•"/>
              <a:defRPr/>
            </a:pPr>
            <a:r>
              <a:rPr lang="en-CA" sz="1200" dirty="0">
                <a:solidFill>
                  <a:schemeClr val="tx1"/>
                </a:solidFill>
                <a:latin typeface="+mn-lt"/>
              </a:rPr>
              <a:t>Since ~15% of untreated isolated distal DVT subsequently extend into the popliteal vein and may result in PE, it is not acceptable to neither </a:t>
            </a:r>
            <a:r>
              <a:rPr lang="en-CA" sz="1200" dirty="0" err="1">
                <a:solidFill>
                  <a:schemeClr val="tx1"/>
                </a:solidFill>
                <a:latin typeface="+mn-lt"/>
              </a:rPr>
              <a:t>anticoagulate</a:t>
            </a:r>
            <a:r>
              <a:rPr lang="en-CA" sz="1200" dirty="0">
                <a:solidFill>
                  <a:schemeClr val="tx1"/>
                </a:solidFill>
                <a:latin typeface="+mn-lt"/>
              </a:rPr>
              <a:t> nor monitor serially for 1-2 weeks.</a:t>
            </a:r>
          </a:p>
          <a:p>
            <a:endParaRPr lang="en-CA" sz="1200" dirty="0">
              <a:solidFill>
                <a:schemeClr val="tx1"/>
              </a:solidFill>
              <a:latin typeface="+mn-lt"/>
            </a:endParaRPr>
          </a:p>
          <a:p>
            <a:r>
              <a:rPr lang="en-CA" sz="1200" b="1" dirty="0">
                <a:solidFill>
                  <a:schemeClr val="tx1"/>
                </a:solidFill>
                <a:latin typeface="+mn-lt"/>
              </a:rPr>
              <a:t>References:</a:t>
            </a:r>
          </a:p>
          <a:p>
            <a:pPr marL="241653" indent="-241653">
              <a:buFont typeface="Arial" panose="020B0604020202020204" pitchFamily="34" charset="0"/>
              <a:buChar char="•"/>
              <a:defRPr/>
            </a:pPr>
            <a:r>
              <a:rPr lang="en-US" sz="1200" dirty="0">
                <a:solidFill>
                  <a:schemeClr val="tx1"/>
                </a:solidFill>
                <a:latin typeface="+mn-lt"/>
                <a:cs typeface="Candara"/>
              </a:rPr>
              <a:t>Kearon C </a:t>
            </a:r>
            <a:r>
              <a:rPr lang="en-US" sz="1200" i="1" dirty="0">
                <a:solidFill>
                  <a:schemeClr val="tx1"/>
                </a:solidFill>
                <a:latin typeface="+mn-lt"/>
                <a:cs typeface="Candara"/>
              </a:rPr>
              <a:t>et al. </a:t>
            </a:r>
            <a:r>
              <a:rPr lang="en-US" sz="1200" dirty="0">
                <a:solidFill>
                  <a:schemeClr val="tx1"/>
                </a:solidFill>
                <a:latin typeface="+mn-lt"/>
                <a:cs typeface="Candara"/>
              </a:rPr>
              <a:t>Antithrombotic therapy for VTE disease: CHEST guideline and expert panel report. </a:t>
            </a:r>
            <a:r>
              <a:rPr lang="en-US" sz="1200" i="1" dirty="0">
                <a:solidFill>
                  <a:schemeClr val="tx1"/>
                </a:solidFill>
                <a:latin typeface="+mn-lt"/>
                <a:cs typeface="Candara"/>
              </a:rPr>
              <a:t>Chest</a:t>
            </a:r>
            <a:r>
              <a:rPr lang="en-US" sz="1200" dirty="0">
                <a:solidFill>
                  <a:schemeClr val="tx1"/>
                </a:solidFill>
                <a:latin typeface="+mn-lt"/>
                <a:cs typeface="Candara"/>
              </a:rPr>
              <a:t> 2016; 149:315-52.</a:t>
            </a:r>
            <a:endParaRPr lang="nn-NO" sz="1200" dirty="0">
              <a:solidFill>
                <a:schemeClr val="tx1"/>
              </a:solidFill>
              <a:latin typeface="+mn-lt"/>
              <a:cs typeface="Candara"/>
            </a:endParaRPr>
          </a:p>
          <a:p>
            <a:pPr marL="241653" indent="-241653">
              <a:buFont typeface="Arial" panose="020B0604020202020204" pitchFamily="34" charset="0"/>
              <a:buChar char="•"/>
              <a:defRPr/>
            </a:pPr>
            <a:r>
              <a:rPr lang="en-CA" sz="1200" dirty="0">
                <a:solidFill>
                  <a:schemeClr val="tx1"/>
                </a:solidFill>
                <a:latin typeface="+mn-lt"/>
              </a:rPr>
              <a:t>Thrombosis Canada. </a:t>
            </a:r>
            <a:r>
              <a:rPr lang="en-CA" sz="1200" i="1" dirty="0">
                <a:solidFill>
                  <a:schemeClr val="tx1"/>
                </a:solidFill>
                <a:latin typeface="+mn-lt"/>
              </a:rPr>
              <a:t>Deep Vein Thrombosis (DVT): Treatment. </a:t>
            </a:r>
            <a:r>
              <a:rPr lang="en-CA" sz="1200" dirty="0">
                <a:solidFill>
                  <a:schemeClr val="tx1"/>
                </a:solidFill>
                <a:latin typeface="+mn-lt"/>
              </a:rPr>
              <a:t>Available at: </a:t>
            </a:r>
            <a:r>
              <a:rPr lang="en-CA" sz="1200" dirty="0">
                <a:solidFill>
                  <a:schemeClr val="tx1"/>
                </a:solidFill>
                <a:latin typeface="+mn-lt"/>
                <a:hlinkClick r:id="rId3">
                  <a:extLst>
                    <a:ext uri="{A12FA001-AC4F-418D-AE19-62706E023703}">
                      <ahyp:hlinkClr xmlns:ahyp="http://schemas.microsoft.com/office/drawing/2018/hyperlinkcolor" val="tx"/>
                    </a:ext>
                  </a:extLst>
                </a:hlinkClick>
              </a:rPr>
              <a:t>http://thrombosiscanada.ca/clinicalguides/#</a:t>
            </a:r>
            <a:r>
              <a:rPr lang="en-CA" sz="1200" dirty="0">
                <a:solidFill>
                  <a:schemeClr val="tx1"/>
                </a:solidFill>
                <a:latin typeface="+mn-lt"/>
              </a:rPr>
              <a:t>. </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971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181240" indent="-181240">
              <a:buFont typeface="Arial" panose="020B0604020202020204" pitchFamily="34" charset="0"/>
              <a:buChar char="•"/>
            </a:pPr>
            <a:r>
              <a:rPr lang="en-CA" sz="1200" dirty="0">
                <a:solidFill>
                  <a:schemeClr val="tx1"/>
                </a:solidFill>
                <a:latin typeface="+mn-lt"/>
              </a:rPr>
              <a:t>Several risk factors associated with higher risk of DVT extension or propagation have been identified, as listed on this slide.</a:t>
            </a:r>
          </a:p>
          <a:p>
            <a:pPr marL="181240" indent="-181240">
              <a:buFont typeface="Arial" panose="020B0604020202020204" pitchFamily="34" charset="0"/>
              <a:buChar char="•"/>
            </a:pPr>
            <a:r>
              <a:rPr lang="en-CA" sz="1200" dirty="0">
                <a:solidFill>
                  <a:schemeClr val="tx1"/>
                </a:solidFill>
                <a:latin typeface="+mn-lt"/>
              </a:rPr>
              <a:t>If anticoagulation treatment is initiated, the recommended duration of treatment is 3 months. </a:t>
            </a:r>
          </a:p>
          <a:p>
            <a:pPr marL="181240" indent="-181240">
              <a:buFont typeface="Arial" panose="020B0604020202020204" pitchFamily="34" charset="0"/>
              <a:buChar char="•"/>
            </a:pPr>
            <a:r>
              <a:rPr lang="en-CA" sz="1200" dirty="0">
                <a:solidFill>
                  <a:schemeClr val="tx1"/>
                </a:solidFill>
                <a:latin typeface="+mn-lt"/>
              </a:rPr>
              <a:t>Extended duration of anticoagulation is generally not indicated as distal DVT is less likely to recur in the future, compared with proximal DVT and PE.</a:t>
            </a:r>
          </a:p>
          <a:p>
            <a:endParaRPr lang="en-CA" sz="1200" dirty="0">
              <a:solidFill>
                <a:schemeClr val="tx1"/>
              </a:solidFill>
              <a:latin typeface="+mn-lt"/>
            </a:endParaRPr>
          </a:p>
          <a:p>
            <a:r>
              <a:rPr lang="en-CA" sz="1200" b="1" dirty="0">
                <a:solidFill>
                  <a:schemeClr val="tx1"/>
                </a:solidFill>
                <a:latin typeface="+mn-lt"/>
              </a:rPr>
              <a:t>Reference:</a:t>
            </a:r>
          </a:p>
          <a:p>
            <a:pPr marL="181240" indent="-181240">
              <a:buFont typeface="Arial" panose="020B0604020202020204" pitchFamily="34" charset="0"/>
              <a:buChar char="•"/>
            </a:pPr>
            <a:r>
              <a:rPr lang="en-US" sz="1200" dirty="0">
                <a:solidFill>
                  <a:schemeClr val="tx1"/>
                </a:solidFill>
                <a:latin typeface="+mn-lt"/>
                <a:cs typeface="Candara"/>
              </a:rPr>
              <a:t>Kearon C </a:t>
            </a:r>
            <a:r>
              <a:rPr lang="en-US" sz="1200" i="1" dirty="0">
                <a:solidFill>
                  <a:schemeClr val="tx1"/>
                </a:solidFill>
                <a:latin typeface="+mn-lt"/>
                <a:cs typeface="Candara"/>
              </a:rPr>
              <a:t>et al. </a:t>
            </a:r>
            <a:r>
              <a:rPr lang="en-US" sz="1200" dirty="0">
                <a:solidFill>
                  <a:schemeClr val="tx1"/>
                </a:solidFill>
                <a:latin typeface="+mn-lt"/>
                <a:cs typeface="Candara"/>
              </a:rPr>
              <a:t>Antithrombotic therapy for VTE disease: CHEST guideline and expert panel report. </a:t>
            </a:r>
            <a:r>
              <a:rPr lang="en-US" sz="1200" i="1" dirty="0">
                <a:solidFill>
                  <a:schemeClr val="tx1"/>
                </a:solidFill>
                <a:latin typeface="+mn-lt"/>
                <a:cs typeface="Candara"/>
              </a:rPr>
              <a:t>Chest</a:t>
            </a:r>
            <a:r>
              <a:rPr lang="en-US" sz="1200" dirty="0">
                <a:solidFill>
                  <a:schemeClr val="tx1"/>
                </a:solidFill>
                <a:latin typeface="+mn-lt"/>
                <a:cs typeface="Candara"/>
              </a:rPr>
              <a:t> 2016; 149:315-52.</a:t>
            </a:r>
          </a:p>
          <a:p>
            <a:pPr marL="181240" indent="-181240" defTabSz="966612">
              <a:buFont typeface="Arial" panose="020B0604020202020204" pitchFamily="34" charset="0"/>
              <a:buChar char="•"/>
              <a:defRPr/>
            </a:pPr>
            <a:r>
              <a:rPr lang="en-CA" sz="1200" dirty="0">
                <a:solidFill>
                  <a:schemeClr val="tx1"/>
                </a:solidFill>
                <a:latin typeface="+mn-lt"/>
              </a:rPr>
              <a:t>Thrombosis Canada. </a:t>
            </a:r>
            <a:r>
              <a:rPr lang="en-CA" sz="1200" i="1" dirty="0">
                <a:solidFill>
                  <a:schemeClr val="tx1"/>
                </a:solidFill>
                <a:latin typeface="+mn-lt"/>
              </a:rPr>
              <a:t>Deep Vein Thrombosis (DVT): Treatment. </a:t>
            </a:r>
            <a:r>
              <a:rPr lang="en-CA" sz="1200" dirty="0">
                <a:solidFill>
                  <a:schemeClr val="tx1"/>
                </a:solidFill>
                <a:latin typeface="+mn-lt"/>
              </a:rPr>
              <a:t>Available at: </a:t>
            </a:r>
            <a:r>
              <a:rPr lang="en-CA" sz="1200" dirty="0">
                <a:solidFill>
                  <a:schemeClr val="tx1"/>
                </a:solidFill>
                <a:latin typeface="+mn-lt"/>
                <a:hlinkClick r:id="rId3">
                  <a:extLst>
                    <a:ext uri="{A12FA001-AC4F-418D-AE19-62706E023703}">
                      <ahyp:hlinkClr xmlns:ahyp="http://schemas.microsoft.com/office/drawing/2018/hyperlinkcolor" val="tx"/>
                    </a:ext>
                  </a:extLst>
                </a:hlinkClick>
              </a:rPr>
              <a:t>http://thrombosiscanada.ca/clinicalguides/#</a:t>
            </a:r>
            <a:r>
              <a:rPr lang="en-CA" sz="1200" dirty="0">
                <a:solidFill>
                  <a:schemeClr val="tx1"/>
                </a:solidFill>
                <a:latin typeface="+mn-lt"/>
              </a:rPr>
              <a:t>.  </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99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latin typeface="+mn-lt"/>
              </a:rPr>
              <a:t>There</a:t>
            </a:r>
            <a:r>
              <a:rPr lang="en-CA" sz="1200" baseline="0" dirty="0">
                <a:solidFill>
                  <a:schemeClr val="tx1"/>
                </a:solidFill>
                <a:latin typeface="+mn-lt"/>
              </a:rPr>
              <a:t> is also a three level wells score for DVT diagnosis but for simplicity the two level score was used in this case.</a:t>
            </a:r>
            <a:endParaRPr lang="en-CA" sz="1200" dirty="0">
              <a:solidFill>
                <a:schemeClr val="tx1"/>
              </a:solidFill>
              <a:latin typeface="+mn-lt"/>
            </a:endParaRP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386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969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245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152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587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943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8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CA" sz="1200" dirty="0">
                <a:solidFill>
                  <a:schemeClr val="tx1"/>
                </a:solidFill>
                <a:latin typeface="+mn-lt"/>
              </a:rPr>
              <a:t>The two level is useful for treatment decisions (</a:t>
            </a:r>
            <a:r>
              <a:rPr lang="en-CA" sz="1200" dirty="0" err="1">
                <a:solidFill>
                  <a:schemeClr val="tx1"/>
                </a:solidFill>
                <a:latin typeface="+mn-lt"/>
              </a:rPr>
              <a:t>eg.</a:t>
            </a:r>
            <a:r>
              <a:rPr lang="en-CA" sz="1200" dirty="0">
                <a:solidFill>
                  <a:schemeClr val="tx1"/>
                </a:solidFill>
                <a:latin typeface="+mn-lt"/>
              </a:rPr>
              <a:t> patients at low risk of bleeding with a likely pretest probability should be treated pending ultrasound results), whereas a </a:t>
            </a:r>
            <a:r>
              <a:rPr lang="en-CA" sz="1200" dirty="0" err="1">
                <a:solidFill>
                  <a:schemeClr val="tx1"/>
                </a:solidFill>
                <a:latin typeface="+mn-lt"/>
              </a:rPr>
              <a:t>hs-ddimer</a:t>
            </a:r>
            <a:r>
              <a:rPr lang="en-CA" sz="1200" dirty="0">
                <a:solidFill>
                  <a:schemeClr val="tx1"/>
                </a:solidFill>
                <a:latin typeface="+mn-lt"/>
              </a:rPr>
              <a:t> can be used to rule out DVT in patients with a moderate pretest probability. If we are going the path of ordering a </a:t>
            </a:r>
            <a:r>
              <a:rPr lang="en-CA" sz="1200" dirty="0" err="1">
                <a:solidFill>
                  <a:schemeClr val="tx1"/>
                </a:solidFill>
                <a:latin typeface="+mn-lt"/>
              </a:rPr>
              <a:t>ddimer</a:t>
            </a:r>
            <a:r>
              <a:rPr lang="en-CA" sz="1200" dirty="0">
                <a:solidFill>
                  <a:schemeClr val="tx1"/>
                </a:solidFill>
                <a:latin typeface="+mn-lt"/>
              </a:rPr>
              <a:t> for our patient then we should also present the 3 level wells </a:t>
            </a:r>
            <a:r>
              <a:rPr lang="en-CA" sz="1200" dirty="0" err="1">
                <a:solidFill>
                  <a:schemeClr val="tx1"/>
                </a:solidFill>
                <a:latin typeface="+mn-lt"/>
              </a:rPr>
              <a:t>score.The</a:t>
            </a:r>
            <a:r>
              <a:rPr lang="en-CA" sz="1200" dirty="0">
                <a:solidFill>
                  <a:schemeClr val="tx1"/>
                </a:solidFill>
                <a:latin typeface="+mn-lt"/>
              </a:rPr>
              <a:t> other option would be to recommend CUS on patients with a likely pretest probability, and reserve </a:t>
            </a:r>
            <a:r>
              <a:rPr lang="en-CA" sz="1200" dirty="0" err="1">
                <a:solidFill>
                  <a:schemeClr val="tx1"/>
                </a:solidFill>
                <a:latin typeface="+mn-lt"/>
              </a:rPr>
              <a:t>ddimers</a:t>
            </a:r>
            <a:r>
              <a:rPr lang="en-CA" sz="1200" dirty="0">
                <a:solidFill>
                  <a:schemeClr val="tx1"/>
                </a:solidFill>
                <a:latin typeface="+mn-lt"/>
              </a:rPr>
              <a:t> for patients with wells scores for less than 2. I think this would be more practical because in the real world, </a:t>
            </a:r>
            <a:r>
              <a:rPr lang="en-CA" sz="1200" dirty="0" err="1">
                <a:solidFill>
                  <a:schemeClr val="tx1"/>
                </a:solidFill>
                <a:latin typeface="+mn-lt"/>
              </a:rPr>
              <a:t>ddimers</a:t>
            </a:r>
            <a:r>
              <a:rPr lang="en-CA" sz="1200" dirty="0">
                <a:solidFill>
                  <a:schemeClr val="tx1"/>
                </a:solidFill>
                <a:latin typeface="+mn-lt"/>
              </a:rPr>
              <a:t> are not reported by the lab rapidly enough to be used in a family practice.</a:t>
            </a:r>
            <a:endParaRPr lang="fr-CA" sz="1200" dirty="0">
              <a:solidFill>
                <a:schemeClr val="tx1"/>
              </a:solidFill>
              <a:latin typeface="+mn-lt"/>
            </a:endParaRPr>
          </a:p>
          <a:p>
            <a:endParaRPr lang="en-CA" sz="1000"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466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131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287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CA" sz="1200" dirty="0">
                <a:solidFill>
                  <a:schemeClr val="tx1"/>
                </a:solidFill>
                <a:latin typeface="+mn-lt"/>
              </a:rPr>
              <a:t>D-dimers are indicated for patients with likely clinical probability but have a negative proximal US. This is because a distal DVT can be missed on a proximal US. However, if the patient had a whole leg compression US that did not show a DVT then no further investigation is indicated.</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4735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83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66772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036531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9147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29784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3610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9591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53948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2228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670011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38829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82123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 Chapter">
    <p:bg>
      <p:bgPr>
        <a:gradFill rotWithShape="1">
          <a:gsLst>
            <a:gs pos="0">
              <a:schemeClr val="bg2">
                <a:tint val="40000"/>
                <a:satMod val="350000"/>
              </a:schemeClr>
            </a:gs>
            <a:gs pos="40000">
              <a:schemeClr val="bg2">
                <a:tint val="45000"/>
                <a:shade val="99000"/>
                <a:satMod val="350000"/>
              </a:schemeClr>
            </a:gs>
            <a:gs pos="100000">
              <a:srgbClr val="2A559A"/>
            </a:gs>
          </a:gsLst>
          <a:path path="circle">
            <a:fillToRect l="50000" t="-80000" r="50000" b="18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3AECE4-40E8-4CA5-8551-7C0A2D4B6861}"/>
              </a:ext>
            </a:extLst>
          </p:cNvPr>
          <p:cNvSpPr/>
          <p:nvPr userDrawn="1"/>
        </p:nvSpPr>
        <p:spPr>
          <a:xfrm>
            <a:off x="0" y="2132856"/>
            <a:ext cx="9144000" cy="2592288"/>
          </a:xfrm>
          <a:prstGeom prst="rect">
            <a:avLst/>
          </a:prstGeom>
          <a:solidFill>
            <a:schemeClr val="accent1">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0" name="Freeform 5">
            <a:extLst>
              <a:ext uri="{FF2B5EF4-FFF2-40B4-BE49-F238E27FC236}">
                <a16:creationId xmlns:a16="http://schemas.microsoft.com/office/drawing/2014/main" id="{63E2DB72-CFE5-4426-B53D-C39E3F78C8FB}"/>
              </a:ext>
            </a:extLst>
          </p:cNvPr>
          <p:cNvSpPr>
            <a:spLocks/>
          </p:cNvSpPr>
          <p:nvPr userDrawn="1"/>
        </p:nvSpPr>
        <p:spPr bwMode="auto">
          <a:xfrm>
            <a:off x="4538373" y="2348880"/>
            <a:ext cx="4595508" cy="2105800"/>
          </a:xfrm>
          <a:custGeom>
            <a:avLst/>
            <a:gdLst>
              <a:gd name="T0" fmla="*/ 5273 w 7735"/>
              <a:gd name="T1" fmla="*/ 2659 h 2659"/>
              <a:gd name="T2" fmla="*/ 4724 w 7735"/>
              <a:gd name="T3" fmla="*/ 158 h 2659"/>
              <a:gd name="T4" fmla="*/ 4078 w 7735"/>
              <a:gd name="T5" fmla="*/ 2097 h 2659"/>
              <a:gd name="T6" fmla="*/ 3767 w 7735"/>
              <a:gd name="T7" fmla="*/ 1304 h 2659"/>
              <a:gd name="T8" fmla="*/ 3501 w 7735"/>
              <a:gd name="T9" fmla="*/ 1755 h 2659"/>
              <a:gd name="T10" fmla="*/ 3359 w 7735"/>
              <a:gd name="T11" fmla="*/ 1583 h 2659"/>
              <a:gd name="T12" fmla="*/ 0 w 7735"/>
              <a:gd name="T13" fmla="*/ 1583 h 2659"/>
              <a:gd name="T14" fmla="*/ 0 w 7735"/>
              <a:gd name="T15" fmla="*/ 1543 h 2659"/>
              <a:gd name="T16" fmla="*/ 3379 w 7735"/>
              <a:gd name="T17" fmla="*/ 1543 h 2659"/>
              <a:gd name="T18" fmla="*/ 3495 w 7735"/>
              <a:gd name="T19" fmla="*/ 1682 h 2659"/>
              <a:gd name="T20" fmla="*/ 3775 w 7735"/>
              <a:gd name="T21" fmla="*/ 1210 h 2659"/>
              <a:gd name="T22" fmla="*/ 4076 w 7735"/>
              <a:gd name="T23" fmla="*/ 1974 h 2659"/>
              <a:gd name="T24" fmla="*/ 4732 w 7735"/>
              <a:gd name="T25" fmla="*/ 0 h 2659"/>
              <a:gd name="T26" fmla="*/ 5286 w 7735"/>
              <a:gd name="T27" fmla="*/ 2525 h 2659"/>
              <a:gd name="T28" fmla="*/ 5926 w 7735"/>
              <a:gd name="T29" fmla="*/ 1067 h 2659"/>
              <a:gd name="T30" fmla="*/ 6199 w 7735"/>
              <a:gd name="T31" fmla="*/ 1665 h 2659"/>
              <a:gd name="T32" fmla="*/ 6502 w 7735"/>
              <a:gd name="T33" fmla="*/ 1333 h 2659"/>
              <a:gd name="T34" fmla="*/ 6711 w 7735"/>
              <a:gd name="T35" fmla="*/ 1669 h 2659"/>
              <a:gd name="T36" fmla="*/ 6815 w 7735"/>
              <a:gd name="T37" fmla="*/ 1576 h 2659"/>
              <a:gd name="T38" fmla="*/ 7735 w 7735"/>
              <a:gd name="T39" fmla="*/ 1576 h 2659"/>
              <a:gd name="T40" fmla="*/ 7735 w 7735"/>
              <a:gd name="T41" fmla="*/ 1618 h 2659"/>
              <a:gd name="T42" fmla="*/ 6831 w 7735"/>
              <a:gd name="T43" fmla="*/ 1618 h 2659"/>
              <a:gd name="T44" fmla="*/ 6701 w 7735"/>
              <a:gd name="T45" fmla="*/ 1734 h 2659"/>
              <a:gd name="T46" fmla="*/ 6496 w 7735"/>
              <a:gd name="T47" fmla="*/ 1403 h 2659"/>
              <a:gd name="T48" fmla="*/ 6187 w 7735"/>
              <a:gd name="T49" fmla="*/ 1739 h 2659"/>
              <a:gd name="T50" fmla="*/ 5926 w 7735"/>
              <a:gd name="T51" fmla="*/ 1169 h 2659"/>
              <a:gd name="T52" fmla="*/ 5273 w 7735"/>
              <a:gd name="T53" fmla="*/ 2659 h 2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35" h="2659">
                <a:moveTo>
                  <a:pt x="5273" y="2659"/>
                </a:moveTo>
                <a:lnTo>
                  <a:pt x="4724" y="158"/>
                </a:lnTo>
                <a:lnTo>
                  <a:pt x="4078" y="2097"/>
                </a:lnTo>
                <a:lnTo>
                  <a:pt x="3767" y="1304"/>
                </a:lnTo>
                <a:lnTo>
                  <a:pt x="3501" y="1755"/>
                </a:lnTo>
                <a:lnTo>
                  <a:pt x="3359" y="1583"/>
                </a:lnTo>
                <a:lnTo>
                  <a:pt x="0" y="1583"/>
                </a:lnTo>
                <a:lnTo>
                  <a:pt x="0" y="1543"/>
                </a:lnTo>
                <a:lnTo>
                  <a:pt x="3379" y="1543"/>
                </a:lnTo>
                <a:lnTo>
                  <a:pt x="3495" y="1682"/>
                </a:lnTo>
                <a:lnTo>
                  <a:pt x="3775" y="1210"/>
                </a:lnTo>
                <a:lnTo>
                  <a:pt x="4076" y="1974"/>
                </a:lnTo>
                <a:lnTo>
                  <a:pt x="4732" y="0"/>
                </a:lnTo>
                <a:lnTo>
                  <a:pt x="5286" y="2525"/>
                </a:lnTo>
                <a:lnTo>
                  <a:pt x="5926" y="1067"/>
                </a:lnTo>
                <a:lnTo>
                  <a:pt x="6199" y="1665"/>
                </a:lnTo>
                <a:lnTo>
                  <a:pt x="6502" y="1333"/>
                </a:lnTo>
                <a:lnTo>
                  <a:pt x="6711" y="1669"/>
                </a:lnTo>
                <a:lnTo>
                  <a:pt x="6815" y="1576"/>
                </a:lnTo>
                <a:lnTo>
                  <a:pt x="7735" y="1576"/>
                </a:lnTo>
                <a:lnTo>
                  <a:pt x="7735" y="1618"/>
                </a:lnTo>
                <a:lnTo>
                  <a:pt x="6831" y="1618"/>
                </a:lnTo>
                <a:lnTo>
                  <a:pt x="6701" y="1734"/>
                </a:lnTo>
                <a:lnTo>
                  <a:pt x="6496" y="1403"/>
                </a:lnTo>
                <a:lnTo>
                  <a:pt x="6187" y="1739"/>
                </a:lnTo>
                <a:lnTo>
                  <a:pt x="5926" y="1169"/>
                </a:lnTo>
                <a:lnTo>
                  <a:pt x="5273" y="2659"/>
                </a:lnTo>
                <a:close/>
              </a:path>
            </a:pathLst>
          </a:custGeom>
          <a:gradFill flip="none" rotWithShape="1">
            <a:gsLst>
              <a:gs pos="100000">
                <a:schemeClr val="bg1">
                  <a:alpha val="42000"/>
                </a:schemeClr>
              </a:gs>
              <a:gs pos="0">
                <a:schemeClr val="accent1">
                  <a:alpha val="0"/>
                </a:schemeClr>
              </a:gs>
            </a:gsLst>
            <a:lin ang="0" scaled="1"/>
            <a:tileRect/>
          </a:gradFill>
          <a:ln w="9525">
            <a:noFill/>
            <a:round/>
            <a:headEnd/>
            <a:tailEnd/>
          </a:ln>
        </p:spPr>
        <p:txBody>
          <a:bodyPr vert="horz" wrap="square" lIns="68598" tIns="34299" rIns="68598" bIns="34299" numCol="1" anchor="t" anchorCtr="0" compatLnSpc="1">
            <a:prstTxWarp prst="textNoShape">
              <a:avLst/>
            </a:prstTxWarp>
          </a:bodyPr>
          <a:lstStyle/>
          <a:p>
            <a:endParaRPr lang="en-IN" sz="1800"/>
          </a:p>
        </p:txBody>
      </p:sp>
    </p:spTree>
    <p:extLst>
      <p:ext uri="{BB962C8B-B14F-4D97-AF65-F5344CB8AC3E}">
        <p14:creationId xmlns:p14="http://schemas.microsoft.com/office/powerpoint/2010/main" val="407398693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4/1/2019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40418213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www.thrombosisjournal.com/content/11/1" TargetMode="External"/><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2.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21.png"/></Relationships>
</file>

<file path=ppt/slides/_rels/slide4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jpe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2.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jpe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pic>
        <p:nvPicPr>
          <p:cNvPr id="9" name="Picture 8" descr="Clinical-conandrum-Logo-2019_dec.png">
            <a:extLst>
              <a:ext uri="{FF2B5EF4-FFF2-40B4-BE49-F238E27FC236}">
                <a16:creationId xmlns:a16="http://schemas.microsoft.com/office/drawing/2014/main" id="{6A2C2658-16E7-42BE-B419-75CA6EB96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365" y="335674"/>
            <a:ext cx="1849086" cy="728353"/>
          </a:xfrm>
          <a:prstGeom prst="rect">
            <a:avLst/>
          </a:prstGeom>
        </p:spPr>
      </p:pic>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10</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935552" y="2008724"/>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Stella</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2308324"/>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Management of DVT: </a:t>
            </a:r>
          </a:p>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A Practical Guide for Primary Practice </a:t>
            </a:r>
          </a:p>
        </p:txBody>
      </p:sp>
      <p:pic>
        <p:nvPicPr>
          <p:cNvPr id="24" name="Picture 23" descr="A person wearing a dress&#10;&#10;Description automatically generated">
            <a:extLst>
              <a:ext uri="{FF2B5EF4-FFF2-40B4-BE49-F238E27FC236}">
                <a16:creationId xmlns:a16="http://schemas.microsoft.com/office/drawing/2014/main" id="{97326EF3-429C-4B74-813E-BAAEE3F2000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90148" y="1737443"/>
            <a:ext cx="2530949" cy="3786299"/>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797" y="239135"/>
            <a:ext cx="2102278" cy="828085"/>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7066946" cy="2185214"/>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DVT Diagnostic &amp; </a:t>
            </a:r>
            <a:br>
              <a:rPr lang="en-CA" sz="3600" b="1" dirty="0">
                <a:solidFill>
                  <a:srgbClr val="183059"/>
                </a:solidFill>
                <a:latin typeface="Arial Narrow" panose="020B0606020202030204" pitchFamily="34" charset="0"/>
                <a:cs typeface="Aharoni" panose="02010803020104030203" pitchFamily="2" charset="-79"/>
              </a:rPr>
            </a:br>
            <a:r>
              <a:rPr lang="en-CA" sz="3600" b="1" dirty="0">
                <a:solidFill>
                  <a:srgbClr val="183059"/>
                </a:solidFill>
                <a:latin typeface="Arial Narrow" panose="020B0606020202030204" pitchFamily="34" charset="0"/>
                <a:cs typeface="Aharoni" panose="02010803020104030203" pitchFamily="2" charset="-79"/>
              </a:rPr>
              <a:t>Treatment  Algorithm</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307469"/>
            <a:ext cx="8988258" cy="507831"/>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Bates SM, et al. Diagnosis of DVT: Antithrombotic Therapy and Prevention of Thrombosis, 9th ed:</a:t>
            </a:r>
          </a:p>
          <a:p>
            <a:pPr lvl="0">
              <a:defRPr/>
            </a:pPr>
            <a:r>
              <a:rPr lang="en-CA" altLang="en-US" sz="900" dirty="0">
                <a:solidFill>
                  <a:prstClr val="white"/>
                </a:solidFill>
                <a:latin typeface="Arial Narrow" panose="020B0606020202030204" pitchFamily="34" charset="0"/>
                <a:cs typeface="Lato"/>
              </a:rPr>
              <a:t>American College of Chest Physicians Evidence‐Based Clinical Practice Guidelines. Chest 2012;141 (2</a:t>
            </a:r>
          </a:p>
          <a:p>
            <a:pPr lvl="0">
              <a:defRPr/>
            </a:pPr>
            <a:r>
              <a:rPr lang="en-CA" altLang="en-US" sz="900" dirty="0">
                <a:solidFill>
                  <a:prstClr val="white"/>
                </a:solidFill>
                <a:latin typeface="Arial Narrow" panose="020B0606020202030204" pitchFamily="34" charset="0"/>
                <a:cs typeface="Lato"/>
              </a:rPr>
              <a:t>Suppl):e351S‐418S.</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3127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0" name="Rounded Rectangle 11">
            <a:extLst>
              <a:ext uri="{FF2B5EF4-FFF2-40B4-BE49-F238E27FC236}">
                <a16:creationId xmlns:a16="http://schemas.microsoft.com/office/drawing/2014/main" id="{F208548C-8CF9-4BA0-BF5F-8CD94F378ED0}"/>
              </a:ext>
            </a:extLst>
          </p:cNvPr>
          <p:cNvSpPr/>
          <p:nvPr/>
        </p:nvSpPr>
        <p:spPr>
          <a:xfrm>
            <a:off x="2185309" y="1653054"/>
            <a:ext cx="6201830" cy="771295"/>
          </a:xfrm>
          <a:prstGeom prst="roundRect">
            <a:avLst/>
          </a:prstGeom>
          <a:solidFill>
            <a:srgbClr val="19325C"/>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s-ES_tradnl" sz="2400" b="1" dirty="0">
                <a:solidFill>
                  <a:schemeClr val="bg1"/>
                </a:solidFill>
                <a:latin typeface="Arial Narrow" panose="020B0606020202030204" pitchFamily="34" charset="0"/>
                <a:ea typeface="MS PGothic" charset="0"/>
                <a:cs typeface="Candara"/>
              </a:rPr>
              <a:t>2 </a:t>
            </a:r>
            <a:r>
              <a:rPr lang="es-ES_tradnl" sz="2400" b="1" dirty="0" err="1">
                <a:solidFill>
                  <a:schemeClr val="bg1"/>
                </a:solidFill>
                <a:latin typeface="Arial Narrow" panose="020B0606020202030204" pitchFamily="34" charset="0"/>
                <a:ea typeface="MS PGothic" charset="0"/>
                <a:cs typeface="Candara"/>
              </a:rPr>
              <a:t>Level</a:t>
            </a:r>
            <a:r>
              <a:rPr lang="es-ES_tradnl" sz="2400" b="1" dirty="0">
                <a:solidFill>
                  <a:schemeClr val="bg1"/>
                </a:solidFill>
                <a:latin typeface="Arial Narrow" panose="020B0606020202030204" pitchFamily="34" charset="0"/>
                <a:ea typeface="MS PGothic" charset="0"/>
                <a:cs typeface="Candara"/>
              </a:rPr>
              <a:t> Wells </a:t>
            </a:r>
            <a:r>
              <a:rPr lang="es-ES_tradnl" sz="2400" b="1" dirty="0" err="1">
                <a:solidFill>
                  <a:schemeClr val="bg1"/>
                </a:solidFill>
                <a:latin typeface="Arial Narrow" panose="020B0606020202030204" pitchFamily="34" charset="0"/>
                <a:ea typeface="MS PGothic" charset="0"/>
                <a:cs typeface="Candara"/>
              </a:rPr>
              <a:t>Probability</a:t>
            </a:r>
            <a:r>
              <a:rPr lang="es-ES_tradnl" sz="2400" b="1" dirty="0">
                <a:solidFill>
                  <a:schemeClr val="bg1"/>
                </a:solidFill>
                <a:latin typeface="Arial Narrow" panose="020B0606020202030204" pitchFamily="34" charset="0"/>
                <a:ea typeface="MS PGothic" charset="0"/>
                <a:cs typeface="Candara"/>
              </a:rPr>
              <a:t> Score</a:t>
            </a:r>
          </a:p>
        </p:txBody>
      </p:sp>
      <p:cxnSp>
        <p:nvCxnSpPr>
          <p:cNvPr id="11" name="Straight Arrow Connector 10">
            <a:extLst>
              <a:ext uri="{FF2B5EF4-FFF2-40B4-BE49-F238E27FC236}">
                <a16:creationId xmlns:a16="http://schemas.microsoft.com/office/drawing/2014/main" id="{DCA201D7-B6E5-478C-824C-E1A6018CB14A}"/>
              </a:ext>
            </a:extLst>
          </p:cNvPr>
          <p:cNvCxnSpPr/>
          <p:nvPr/>
        </p:nvCxnSpPr>
        <p:spPr bwMode="auto">
          <a:xfrm>
            <a:off x="6975520" y="3104481"/>
            <a:ext cx="1" cy="27384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02E4EF3-90C1-40BB-8726-6BAE004979BB}"/>
              </a:ext>
            </a:extLst>
          </p:cNvPr>
          <p:cNvCxnSpPr/>
          <p:nvPr/>
        </p:nvCxnSpPr>
        <p:spPr bwMode="auto">
          <a:xfrm>
            <a:off x="5350402" y="3119799"/>
            <a:ext cx="1630135" cy="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C23D50-D98A-4BDC-930D-52811BB58021}"/>
              </a:ext>
            </a:extLst>
          </p:cNvPr>
          <p:cNvCxnSpPr/>
          <p:nvPr/>
        </p:nvCxnSpPr>
        <p:spPr bwMode="auto">
          <a:xfrm>
            <a:off x="5359607" y="2445516"/>
            <a:ext cx="1" cy="68158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0C9D292-11A8-4B34-ADBC-678A06EE25F3}"/>
              </a:ext>
            </a:extLst>
          </p:cNvPr>
          <p:cNvSpPr txBox="1"/>
          <p:nvPr/>
        </p:nvSpPr>
        <p:spPr>
          <a:xfrm>
            <a:off x="5443531" y="2560804"/>
            <a:ext cx="3622823" cy="400110"/>
          </a:xfrm>
          <a:prstGeom prst="rect">
            <a:avLst/>
          </a:prstGeom>
          <a:noFill/>
        </p:spPr>
        <p:txBody>
          <a:bodyPr wrap="square" rtlCol="0">
            <a:spAutoFit/>
          </a:bodyPr>
          <a:lstStyle/>
          <a:p>
            <a:r>
              <a:rPr lang="en-CA" sz="2000" b="1" dirty="0">
                <a:latin typeface="Arial Narrow" panose="020B0606020202030204" pitchFamily="34" charset="0"/>
                <a:cs typeface="Candara"/>
              </a:rPr>
              <a:t>2 or greater Wells Score </a:t>
            </a:r>
          </a:p>
        </p:txBody>
      </p:sp>
      <p:sp>
        <p:nvSpPr>
          <p:cNvPr id="16" name="Down Arrow 45">
            <a:extLst>
              <a:ext uri="{FF2B5EF4-FFF2-40B4-BE49-F238E27FC236}">
                <a16:creationId xmlns:a16="http://schemas.microsoft.com/office/drawing/2014/main" id="{68BE836A-D319-4B8D-A30A-213313AF76E6}"/>
              </a:ext>
            </a:extLst>
          </p:cNvPr>
          <p:cNvSpPr/>
          <p:nvPr/>
        </p:nvSpPr>
        <p:spPr>
          <a:xfrm flipH="1">
            <a:off x="6926979" y="3914379"/>
            <a:ext cx="115100" cy="337268"/>
          </a:xfrm>
          <a:prstGeom prst="downArrow">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Narrow" panose="020B0606020202030204" pitchFamily="34" charset="0"/>
              <a:cs typeface="Candara"/>
            </a:endParaRPr>
          </a:p>
        </p:txBody>
      </p:sp>
      <p:sp>
        <p:nvSpPr>
          <p:cNvPr id="17" name="TextBox 16">
            <a:extLst>
              <a:ext uri="{FF2B5EF4-FFF2-40B4-BE49-F238E27FC236}">
                <a16:creationId xmlns:a16="http://schemas.microsoft.com/office/drawing/2014/main" id="{5846FE81-9F12-43D6-AA05-A3C47F0D5722}"/>
              </a:ext>
            </a:extLst>
          </p:cNvPr>
          <p:cNvSpPr txBox="1"/>
          <p:nvPr/>
        </p:nvSpPr>
        <p:spPr>
          <a:xfrm>
            <a:off x="2383191" y="5050977"/>
            <a:ext cx="6120680" cy="707886"/>
          </a:xfrm>
          <a:prstGeom prst="rect">
            <a:avLst/>
          </a:prstGeom>
          <a:noFill/>
        </p:spPr>
        <p:txBody>
          <a:bodyPr wrap="square" rtlCol="0">
            <a:spAutoFit/>
          </a:bodyPr>
          <a:lstStyle/>
          <a:p>
            <a:pPr marL="342900" indent="-342900">
              <a:buClr>
                <a:srgbClr val="19325C"/>
              </a:buClr>
              <a:buFont typeface="Wingdings" panose="05000000000000000000" pitchFamily="2" charset="2"/>
              <a:buChar char="§"/>
            </a:pPr>
            <a:r>
              <a:rPr lang="en-US" sz="2000" b="1" dirty="0">
                <a:latin typeface="Arial Narrow" panose="020B0606020202030204" pitchFamily="34" charset="0"/>
              </a:rPr>
              <a:t>First choice: </a:t>
            </a:r>
            <a:r>
              <a:rPr lang="en-US" sz="2000" dirty="0">
                <a:latin typeface="Arial Narrow" panose="020B0606020202030204" pitchFamily="34" charset="0"/>
              </a:rPr>
              <a:t>proximal ultrasound</a:t>
            </a:r>
          </a:p>
          <a:p>
            <a:pPr marL="342900" indent="-342900">
              <a:buClr>
                <a:srgbClr val="19325C"/>
              </a:buClr>
              <a:buFont typeface="Wingdings" panose="05000000000000000000" pitchFamily="2" charset="2"/>
              <a:buChar char="§"/>
            </a:pPr>
            <a:r>
              <a:rPr lang="en-US" sz="2000" b="1" dirty="0">
                <a:latin typeface="Arial Narrow" panose="020B0606020202030204" pitchFamily="34" charset="0"/>
              </a:rPr>
              <a:t>Many centers: </a:t>
            </a:r>
            <a:r>
              <a:rPr lang="en-US" sz="2000" dirty="0">
                <a:latin typeface="Arial Narrow" panose="020B0606020202030204" pitchFamily="34" charset="0"/>
              </a:rPr>
              <a:t>full leg ultrasound "automatic"</a:t>
            </a:r>
          </a:p>
        </p:txBody>
      </p:sp>
      <p:sp>
        <p:nvSpPr>
          <p:cNvPr id="18" name="Rounded Rectangle 31">
            <a:extLst>
              <a:ext uri="{FF2B5EF4-FFF2-40B4-BE49-F238E27FC236}">
                <a16:creationId xmlns:a16="http://schemas.microsoft.com/office/drawing/2014/main" id="{0EB29BB7-63C7-4886-A4E5-68C49390E0B9}"/>
              </a:ext>
            </a:extLst>
          </p:cNvPr>
          <p:cNvSpPr/>
          <p:nvPr/>
        </p:nvSpPr>
        <p:spPr>
          <a:xfrm>
            <a:off x="6195588" y="3373681"/>
            <a:ext cx="1590530" cy="568675"/>
          </a:xfrm>
          <a:prstGeom prst="roundRect">
            <a:avLst/>
          </a:prstGeom>
          <a:solidFill>
            <a:srgbClr val="FF5353"/>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s-ES_tradnl" sz="2000" b="1" dirty="0" err="1">
                <a:solidFill>
                  <a:schemeClr val="bg1"/>
                </a:solidFill>
                <a:latin typeface="Arial Narrow" panose="020B0606020202030204" pitchFamily="34" charset="0"/>
                <a:ea typeface="MS PGothic" charset="0"/>
                <a:cs typeface="Candara"/>
              </a:rPr>
              <a:t>Likely</a:t>
            </a:r>
            <a:endParaRPr lang="es-ES_tradnl" sz="2000" b="1" dirty="0">
              <a:solidFill>
                <a:schemeClr val="bg1"/>
              </a:solidFill>
              <a:latin typeface="Arial Narrow" panose="020B0606020202030204" pitchFamily="34" charset="0"/>
              <a:ea typeface="MS PGothic" charset="0"/>
              <a:cs typeface="Candara"/>
            </a:endParaRPr>
          </a:p>
        </p:txBody>
      </p:sp>
      <p:sp>
        <p:nvSpPr>
          <p:cNvPr id="19" name="Rounded Rectangle 32">
            <a:extLst>
              <a:ext uri="{FF2B5EF4-FFF2-40B4-BE49-F238E27FC236}">
                <a16:creationId xmlns:a16="http://schemas.microsoft.com/office/drawing/2014/main" id="{F34ECCE0-468E-49C6-9B3E-34B9EAC0AF98}"/>
              </a:ext>
            </a:extLst>
          </p:cNvPr>
          <p:cNvSpPr/>
          <p:nvPr/>
        </p:nvSpPr>
        <p:spPr>
          <a:xfrm>
            <a:off x="6195588" y="4268217"/>
            <a:ext cx="1590530" cy="568675"/>
          </a:xfrm>
          <a:prstGeom prst="roundRect">
            <a:avLst/>
          </a:prstGeom>
          <a:solidFill>
            <a:srgbClr val="DCF4F8"/>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s-ES_tradnl" sz="2000" b="1" dirty="0" err="1">
                <a:solidFill>
                  <a:srgbClr val="000000"/>
                </a:solidFill>
                <a:latin typeface="Arial Narrow" panose="020B0606020202030204" pitchFamily="34" charset="0"/>
                <a:ea typeface="MS PGothic" charset="0"/>
                <a:cs typeface="Candara"/>
              </a:rPr>
              <a:t>Ultrasound</a:t>
            </a:r>
            <a:endParaRPr lang="es-ES_tradnl" sz="2000" b="1" dirty="0">
              <a:solidFill>
                <a:srgbClr val="000000"/>
              </a:solidFill>
              <a:latin typeface="Arial Narrow" panose="020B0606020202030204" pitchFamily="34" charset="0"/>
              <a:ea typeface="MS PGothic" charset="0"/>
              <a:cs typeface="Candara"/>
            </a:endParaRPr>
          </a:p>
        </p:txBody>
      </p:sp>
      <p:pic>
        <p:nvPicPr>
          <p:cNvPr id="20" name="Picture 19" descr="A person wearing a dress&#10;&#10;Description automatically generated">
            <a:extLst>
              <a:ext uri="{FF2B5EF4-FFF2-40B4-BE49-F238E27FC236}">
                <a16:creationId xmlns:a16="http://schemas.microsoft.com/office/drawing/2014/main" id="{3984C166-38B3-46D2-A05A-FDF6080B4A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475861" y="1390503"/>
            <a:ext cx="3300192" cy="4937085"/>
          </a:xfrm>
          <a:prstGeom prst="rect">
            <a:avLst/>
          </a:prstGeom>
        </p:spPr>
      </p:pic>
    </p:spTree>
    <p:extLst>
      <p:ext uri="{BB962C8B-B14F-4D97-AF65-F5344CB8AC3E}">
        <p14:creationId xmlns:p14="http://schemas.microsoft.com/office/powerpoint/2010/main" val="1732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dress&#10;&#10;Description automatically generated">
            <a:extLst>
              <a:ext uri="{FF2B5EF4-FFF2-40B4-BE49-F238E27FC236}">
                <a16:creationId xmlns:a16="http://schemas.microsoft.com/office/drawing/2014/main" id="{1CA66B8B-0B9B-4F6C-9F87-EF00477E75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853240" y="6894"/>
            <a:ext cx="4269667" cy="638741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10</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737360"/>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314750"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794757"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990812" y="3308635"/>
            <a:ext cx="7082643" cy="101566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You ordered the ultrasound but you will not get the results until tomorrow or the day after </a:t>
            </a:r>
            <a:endParaRPr kumimoji="0" lang="en-CA" sz="30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2219494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48854" y="1108114"/>
            <a:ext cx="7834510"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What is your next step in the meantime?</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Send Stella to the Emergency Room</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Send Stella home without treatment and bring her back review the US once received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apixaban 10 mg bid and bring Stella back to review the US once received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rivaroxaban 15 mg bid and bring Stella back to review the US once received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warfarin and bring Stella back to review the US once received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Start LMWH at therapeutic doses and bring Stella back to review the US once received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4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219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797" y="239135"/>
            <a:ext cx="2102278" cy="828085"/>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8099"/>
            <a:ext cx="6573460"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Starting Anticoagulation in Patients with a likely Pretest Probability of DVT/PE</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413445"/>
            <a:ext cx="8988258" cy="507831"/>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CHEST 2012;141(2_suppl):e419S-e494S</a:t>
            </a:r>
          </a:p>
          <a:p>
            <a:pPr lvl="0">
              <a:defRPr/>
            </a:pPr>
            <a:r>
              <a:rPr lang="en-CA" altLang="en-US" sz="900" dirty="0">
                <a:solidFill>
                  <a:prstClr val="white"/>
                </a:solidFill>
                <a:latin typeface="Arial Narrow" panose="020B0606020202030204" pitchFamily="34" charset="0"/>
                <a:cs typeface="Lato"/>
              </a:rPr>
              <a:t>CHEST 2016;149(2):315-352</a:t>
            </a:r>
          </a:p>
          <a:p>
            <a:pPr lvl="0">
              <a:defRPr/>
            </a:pPr>
            <a:endParaRPr lang="en-CA" altLang="en-US" sz="900" dirty="0">
              <a:solidFill>
                <a:prstClr val="white"/>
              </a:solidFill>
              <a:latin typeface="Arial Narrow" panose="020B0606020202030204" pitchFamily="34" charset="0"/>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3127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2C43176-86D4-48C2-9A1B-953628942D6C}"/>
              </a:ext>
            </a:extLst>
          </p:cNvPr>
          <p:cNvSpPr/>
          <p:nvPr/>
        </p:nvSpPr>
        <p:spPr>
          <a:xfrm>
            <a:off x="313191" y="1427072"/>
            <a:ext cx="8517618" cy="830997"/>
          </a:xfrm>
          <a:prstGeom prst="rect">
            <a:avLst/>
          </a:prstGeom>
        </p:spPr>
        <p:txBody>
          <a:bodyPr wrap="square">
            <a:spAutoFit/>
          </a:bodyPr>
          <a:lstStyle/>
          <a:p>
            <a:pPr algn="ctr"/>
            <a:r>
              <a:rPr lang="en-CA" sz="2400" b="1"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Anticoagulation should be </a:t>
            </a:r>
            <a:r>
              <a:rPr lang="en-CA" sz="2400" b="1" u="sng"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started immediately* </a:t>
            </a:r>
            <a:r>
              <a:rPr lang="en-CA" sz="2400" b="1" dirty="0">
                <a:solidFill>
                  <a:schemeClr val="tx1">
                    <a:lumMod val="85000"/>
                    <a:lumOff val="15000"/>
                  </a:schemeClr>
                </a:solidFill>
                <a:latin typeface="Arial Narrow" panose="020B0606020202030204" pitchFamily="34" charset="0"/>
                <a:ea typeface="Lato" panose="020F0502020204030203" pitchFamily="34" charset="0"/>
                <a:cs typeface="Lato" panose="020F0502020204030203" pitchFamily="34" charset="0"/>
              </a:rPr>
              <a:t>in patients with a likely Pretest Probability of DVT/PE  </a:t>
            </a:r>
          </a:p>
        </p:txBody>
      </p:sp>
      <p:sp>
        <p:nvSpPr>
          <p:cNvPr id="3" name="Rectangle 2">
            <a:extLst>
              <a:ext uri="{FF2B5EF4-FFF2-40B4-BE49-F238E27FC236}">
                <a16:creationId xmlns:a16="http://schemas.microsoft.com/office/drawing/2014/main" id="{6FB0F050-D1F4-4828-BE7C-CED9EA95406D}"/>
              </a:ext>
            </a:extLst>
          </p:cNvPr>
          <p:cNvSpPr/>
          <p:nvPr/>
        </p:nvSpPr>
        <p:spPr>
          <a:xfrm>
            <a:off x="19607" y="2393520"/>
            <a:ext cx="9124393" cy="3724096"/>
          </a:xfrm>
          <a:prstGeom prst="rect">
            <a:avLst/>
          </a:prstGeom>
        </p:spPr>
        <p:txBody>
          <a:bodyPr wrap="square">
            <a:spAutoFit/>
          </a:bodyPr>
          <a:lstStyle/>
          <a:p>
            <a:pPr marL="342900" lvl="0" indent="-342900" defTabSz="914377">
              <a:spcBef>
                <a:spcPct val="20000"/>
              </a:spcBef>
              <a:buClr>
                <a:srgbClr val="19325C"/>
              </a:buClr>
              <a:buFont typeface="Wingdings" panose="05000000000000000000" pitchFamily="2" charset="2"/>
              <a:buChar char="§"/>
              <a:defRPr/>
            </a:pPr>
            <a:r>
              <a:rPr lang="en-CA" sz="2000" b="1" dirty="0">
                <a:solidFill>
                  <a:sysClr val="windowText" lastClr="000000"/>
                </a:solidFill>
                <a:latin typeface="Arial Narrow" panose="020B0606020202030204" pitchFamily="34" charset="0"/>
                <a:cs typeface="Candara"/>
              </a:rPr>
              <a:t>In patients with a high clinical suspicion of acute DVT, we </a:t>
            </a:r>
            <a:r>
              <a:rPr lang="en-CA" sz="2000" b="1" dirty="0">
                <a:solidFill>
                  <a:srgbClr val="5BCCDF"/>
                </a:solidFill>
                <a:latin typeface="Arial Narrow" panose="020B0606020202030204" pitchFamily="34" charset="0"/>
                <a:cs typeface="Candara"/>
              </a:rPr>
              <a:t>suggest treatment </a:t>
            </a:r>
            <a:r>
              <a:rPr lang="en-CA" sz="2000" b="1" dirty="0">
                <a:solidFill>
                  <a:sysClr val="windowText" lastClr="000000"/>
                </a:solidFill>
                <a:latin typeface="Arial Narrow" panose="020B0606020202030204" pitchFamily="34" charset="0"/>
                <a:cs typeface="Candara"/>
              </a:rPr>
              <a:t>with parenteral anticoagulants compared with no treatment </a:t>
            </a:r>
            <a:r>
              <a:rPr lang="en-CA" sz="2000" b="1" dirty="0">
                <a:solidFill>
                  <a:srgbClr val="5BCCDF"/>
                </a:solidFill>
                <a:latin typeface="Arial Narrow" panose="020B0606020202030204" pitchFamily="34" charset="0"/>
                <a:cs typeface="Candara"/>
              </a:rPr>
              <a:t>while awaiting the results of diagnostic tests </a:t>
            </a:r>
            <a:r>
              <a:rPr lang="en-CA" sz="2000" b="1" dirty="0">
                <a:solidFill>
                  <a:sysClr val="windowText" lastClr="000000"/>
                </a:solidFill>
                <a:latin typeface="Arial Narrow" panose="020B0606020202030204" pitchFamily="34" charset="0"/>
                <a:cs typeface="Candara"/>
              </a:rPr>
              <a:t>(Grade 2C) .</a:t>
            </a:r>
          </a:p>
          <a:p>
            <a:pPr marL="342900" lvl="0" indent="-342900" defTabSz="914377">
              <a:spcBef>
                <a:spcPct val="20000"/>
              </a:spcBef>
              <a:buClr>
                <a:srgbClr val="19325C"/>
              </a:buClr>
              <a:buFont typeface="Wingdings" panose="05000000000000000000" pitchFamily="2" charset="2"/>
              <a:buChar char="§"/>
              <a:defRPr/>
            </a:pPr>
            <a:endParaRPr lang="en-CA" sz="2000" b="1" dirty="0">
              <a:solidFill>
                <a:sysClr val="windowText" lastClr="000000"/>
              </a:solidFill>
              <a:latin typeface="Arial Narrow" panose="020B0606020202030204" pitchFamily="34" charset="0"/>
              <a:cs typeface="Candara"/>
            </a:endParaRPr>
          </a:p>
          <a:p>
            <a:pPr marL="342900" lvl="0" indent="-342900" defTabSz="914377">
              <a:spcBef>
                <a:spcPct val="20000"/>
              </a:spcBef>
              <a:buClr>
                <a:srgbClr val="19325C"/>
              </a:buClr>
              <a:buFont typeface="Wingdings" panose="05000000000000000000" pitchFamily="2" charset="2"/>
              <a:buChar char="§"/>
              <a:defRPr/>
            </a:pPr>
            <a:r>
              <a:rPr lang="en-CA" sz="2000" b="1" dirty="0">
                <a:solidFill>
                  <a:sysClr val="windowText" lastClr="000000"/>
                </a:solidFill>
                <a:latin typeface="Arial Narrow" panose="020B0606020202030204" pitchFamily="34" charset="0"/>
                <a:cs typeface="Candara"/>
              </a:rPr>
              <a:t>In patients with an intermediate clinical suspicion of acute VTE, we suggest treatment with parenteral anticoagulants compared with no treatment if the results of diagnostic tests are expected to be delayed for more than 4 h (Grade 2C) </a:t>
            </a:r>
          </a:p>
          <a:p>
            <a:pPr marL="342900" lvl="0" indent="-342900" defTabSz="914377">
              <a:spcBef>
                <a:spcPct val="20000"/>
              </a:spcBef>
              <a:buClr>
                <a:srgbClr val="19325C"/>
              </a:buClr>
              <a:buFont typeface="Wingdings" panose="05000000000000000000" pitchFamily="2" charset="2"/>
              <a:buChar char="§"/>
              <a:defRPr/>
            </a:pPr>
            <a:endParaRPr lang="en-CA" sz="2000" b="1" dirty="0">
              <a:solidFill>
                <a:sysClr val="windowText" lastClr="000000"/>
              </a:solidFill>
              <a:latin typeface="Arial Narrow" panose="020B0606020202030204" pitchFamily="34" charset="0"/>
              <a:cs typeface="Candara"/>
            </a:endParaRPr>
          </a:p>
          <a:p>
            <a:pPr marL="342900" lvl="0" indent="-342900" defTabSz="914377">
              <a:spcBef>
                <a:spcPct val="20000"/>
              </a:spcBef>
              <a:buClr>
                <a:srgbClr val="19325C"/>
              </a:buClr>
              <a:buFont typeface="Wingdings" panose="05000000000000000000" pitchFamily="2" charset="2"/>
              <a:buChar char="§"/>
              <a:defRPr/>
            </a:pPr>
            <a:r>
              <a:rPr lang="en-CA" sz="2000" b="1" dirty="0">
                <a:solidFill>
                  <a:sysClr val="windowText" lastClr="000000"/>
                </a:solidFill>
                <a:latin typeface="Arial Narrow" panose="020B0606020202030204" pitchFamily="34" charset="0"/>
                <a:cs typeface="Candara"/>
              </a:rPr>
              <a:t>In patients with a low clinical suspicion of acute VTE, we suggest not treating with parenteral anticoagulants while awaiting the results of diagnostic tests, provided test results are expected within 24 h (Grade 2C)</a:t>
            </a:r>
          </a:p>
        </p:txBody>
      </p:sp>
      <p:sp>
        <p:nvSpPr>
          <p:cNvPr id="21" name="Rectangle 20">
            <a:extLst>
              <a:ext uri="{FF2B5EF4-FFF2-40B4-BE49-F238E27FC236}">
                <a16:creationId xmlns:a16="http://schemas.microsoft.com/office/drawing/2014/main" id="{17991EDB-D748-4DF2-88F5-1929293F1617}"/>
              </a:ext>
            </a:extLst>
          </p:cNvPr>
          <p:cNvSpPr/>
          <p:nvPr/>
        </p:nvSpPr>
        <p:spPr>
          <a:xfrm>
            <a:off x="77871" y="6199720"/>
            <a:ext cx="4572000" cy="276999"/>
          </a:xfrm>
          <a:prstGeom prst="rect">
            <a:avLst/>
          </a:prstGeom>
        </p:spPr>
        <p:txBody>
          <a:bodyPr>
            <a:spAutoFit/>
          </a:bodyPr>
          <a:lstStyle/>
          <a:p>
            <a:r>
              <a:rPr lang="en-CA" sz="1200" i="1" dirty="0">
                <a:solidFill>
                  <a:schemeClr val="bg1"/>
                </a:solidFill>
                <a:latin typeface="Arial Narrow" panose="020B0606020202030204" pitchFamily="34" charset="0"/>
              </a:rPr>
              <a:t>*applies only in patients with a low risk of bleeding</a:t>
            </a:r>
          </a:p>
        </p:txBody>
      </p:sp>
      <p:sp>
        <p:nvSpPr>
          <p:cNvPr id="4" name="TextBox 3">
            <a:extLst>
              <a:ext uri="{FF2B5EF4-FFF2-40B4-BE49-F238E27FC236}">
                <a16:creationId xmlns:a16="http://schemas.microsoft.com/office/drawing/2014/main" id="{F67DEBE0-49D9-45B9-AFEF-69188ADEC564}"/>
              </a:ext>
            </a:extLst>
          </p:cNvPr>
          <p:cNvSpPr txBox="1"/>
          <p:nvPr/>
        </p:nvSpPr>
        <p:spPr>
          <a:xfrm>
            <a:off x="161925" y="2147387"/>
            <a:ext cx="8904203" cy="1815882"/>
          </a:xfrm>
          <a:prstGeom prst="rect">
            <a:avLst/>
          </a:prstGeom>
          <a:solidFill>
            <a:srgbClr val="19325C"/>
          </a:solidFill>
          <a:effectLst>
            <a:outerShdw blurRad="50800" dist="38100" dir="2700000" algn="tl" rotWithShape="0">
              <a:prstClr val="black">
                <a:alpha val="40000"/>
              </a:prstClr>
            </a:outerShdw>
          </a:effectLst>
        </p:spPr>
        <p:txBody>
          <a:bodyPr wrap="square" rtlCol="0">
            <a:spAutoFit/>
          </a:bodyPr>
          <a:lstStyle/>
          <a:p>
            <a:r>
              <a:rPr lang="en-CA" sz="2800" b="1" dirty="0">
                <a:solidFill>
                  <a:schemeClr val="bg1"/>
                </a:solidFill>
                <a:latin typeface="Arial Narrow" panose="020B0606020202030204" pitchFamily="34" charset="0"/>
              </a:rPr>
              <a:t>*2. In patients with DVT of the leg or PE and no cancer, as long-term (first 3 months) anticoagulant therapy, we suggest dabigatran, rivaroxaban, apixaban, or </a:t>
            </a:r>
            <a:r>
              <a:rPr lang="en-CA" sz="2800" b="1" dirty="0" err="1">
                <a:solidFill>
                  <a:schemeClr val="bg1"/>
                </a:solidFill>
                <a:latin typeface="Arial Narrow" panose="020B0606020202030204" pitchFamily="34" charset="0"/>
              </a:rPr>
              <a:t>edoxaban</a:t>
            </a:r>
            <a:r>
              <a:rPr lang="en-CA" sz="2800" b="1" dirty="0">
                <a:solidFill>
                  <a:schemeClr val="bg1"/>
                </a:solidFill>
                <a:latin typeface="Arial Narrow" panose="020B0606020202030204" pitchFamily="34" charset="0"/>
              </a:rPr>
              <a:t> over vitamin K antagonist (VKA) therapy (all Grade 2B).</a:t>
            </a:r>
            <a:endParaRPr lang="en-US" sz="2800" b="1" dirty="0">
              <a:solidFill>
                <a:schemeClr val="bg1"/>
              </a:solidFill>
              <a:latin typeface="Arial Narrow" panose="020B0606020202030204" pitchFamily="34" charset="0"/>
            </a:endParaRPr>
          </a:p>
        </p:txBody>
      </p:sp>
      <p:sp>
        <p:nvSpPr>
          <p:cNvPr id="22" name="TextBox 21">
            <a:extLst>
              <a:ext uri="{FF2B5EF4-FFF2-40B4-BE49-F238E27FC236}">
                <a16:creationId xmlns:a16="http://schemas.microsoft.com/office/drawing/2014/main" id="{4DD38447-38B0-4541-A633-BF5BC67E281A}"/>
              </a:ext>
            </a:extLst>
          </p:cNvPr>
          <p:cNvSpPr txBox="1"/>
          <p:nvPr/>
        </p:nvSpPr>
        <p:spPr>
          <a:xfrm>
            <a:off x="161925" y="4117573"/>
            <a:ext cx="8904203" cy="1200329"/>
          </a:xfrm>
          <a:prstGeom prst="rect">
            <a:avLst/>
          </a:prstGeom>
          <a:solidFill>
            <a:srgbClr val="5BCCDF"/>
          </a:solidFill>
          <a:effectLst>
            <a:outerShdw blurRad="50800" dist="38100" dir="2700000" algn="tl" rotWithShape="0">
              <a:prstClr val="black">
                <a:alpha val="40000"/>
              </a:prstClr>
            </a:outerShdw>
          </a:effectLst>
        </p:spPr>
        <p:txBody>
          <a:bodyPr wrap="square" rtlCol="0">
            <a:spAutoFit/>
          </a:bodyPr>
          <a:lstStyle/>
          <a:p>
            <a:pPr algn="ctr"/>
            <a:r>
              <a:rPr lang="en-CA" sz="2400" b="1" dirty="0">
                <a:solidFill>
                  <a:schemeClr val="bg1"/>
                </a:solidFill>
                <a:latin typeface="Arial Narrow" panose="020B0606020202030204" pitchFamily="34" charset="0"/>
              </a:rPr>
              <a:t>Remarks: Initial parenteral anticoagulation is given</a:t>
            </a:r>
          </a:p>
          <a:p>
            <a:pPr algn="ctr"/>
            <a:r>
              <a:rPr lang="en-CA" sz="2400" b="1" dirty="0">
                <a:solidFill>
                  <a:schemeClr val="bg1"/>
                </a:solidFill>
                <a:latin typeface="Arial Narrow" panose="020B0606020202030204" pitchFamily="34" charset="0"/>
              </a:rPr>
              <a:t>before dabigatran and </a:t>
            </a:r>
            <a:r>
              <a:rPr lang="en-CA" sz="2400" b="1" dirty="0" err="1">
                <a:solidFill>
                  <a:schemeClr val="bg1"/>
                </a:solidFill>
                <a:latin typeface="Arial Narrow" panose="020B0606020202030204" pitchFamily="34" charset="0"/>
              </a:rPr>
              <a:t>edoxaban</a:t>
            </a:r>
            <a:r>
              <a:rPr lang="en-CA" sz="2400" b="1" dirty="0">
                <a:solidFill>
                  <a:schemeClr val="bg1"/>
                </a:solidFill>
                <a:latin typeface="Arial Narrow" panose="020B0606020202030204" pitchFamily="34" charset="0"/>
              </a:rPr>
              <a:t>, is not given before rivaroxaban and apixaban, and is overlapped with VKA therapy.</a:t>
            </a:r>
            <a:endParaRPr lang="en-US" sz="2400" b="1"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22006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53" presetClass="entr" presetSubtype="52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anim calcmode="lin" valueType="num">
                                      <p:cBhvr>
                                        <p:cTn id="37" dur="500" fill="hold"/>
                                        <p:tgtEl>
                                          <p:spTgt spid="22"/>
                                        </p:tgtEl>
                                        <p:attrNameLst>
                                          <p:attrName>ppt_x</p:attrName>
                                        </p:attrNameLst>
                                      </p:cBhvr>
                                      <p:tavLst>
                                        <p:tav tm="0">
                                          <p:val>
                                            <p:fltVal val="0.5"/>
                                          </p:val>
                                        </p:tav>
                                        <p:tav tm="100000">
                                          <p:val>
                                            <p:strVal val="#ppt_x"/>
                                          </p:val>
                                        </p:tav>
                                      </p:tavLst>
                                    </p:anim>
                                    <p:anim calcmode="lin" valueType="num">
                                      <p:cBhvr>
                                        <p:cTn id="38" dur="500" fill="hold"/>
                                        <p:tgtEl>
                                          <p:spTgt spid="2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P spid="4"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797" y="239135"/>
            <a:ext cx="2102278" cy="828085"/>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21545"/>
            <a:ext cx="6573460"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Risks of Untreated DVT</a:t>
            </a:r>
          </a:p>
        </p:txBody>
      </p:sp>
      <p:sp>
        <p:nvSpPr>
          <p:cNvPr id="462" name="TextBox 461">
            <a:extLst>
              <a:ext uri="{FF2B5EF4-FFF2-40B4-BE49-F238E27FC236}">
                <a16:creationId xmlns:a16="http://schemas.microsoft.com/office/drawing/2014/main" id="{06199D53-D677-4CF8-9E7F-83097EFEC7A1}"/>
              </a:ext>
            </a:extLst>
          </p:cNvPr>
          <p:cNvSpPr txBox="1"/>
          <p:nvPr/>
        </p:nvSpPr>
        <p:spPr>
          <a:xfrm>
            <a:off x="67627" y="6199855"/>
            <a:ext cx="9143999" cy="784830"/>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DVT, deep vein thrombosis; PE, pulmonary embolism</a:t>
            </a:r>
          </a:p>
          <a:p>
            <a:pPr lvl="0">
              <a:defRPr/>
            </a:pPr>
            <a:r>
              <a:rPr lang="en-CA" altLang="en-US" sz="900" dirty="0">
                <a:solidFill>
                  <a:prstClr val="white"/>
                </a:solidFill>
                <a:latin typeface="Arial Narrow" panose="020B0606020202030204" pitchFamily="34" charset="0"/>
                <a:cs typeface="Lato"/>
              </a:rPr>
              <a:t>Ozaki A, Bartholomew JR. Venous Thromboembolism (Deep Venous Thrombosis &amp; Pulmonary Embolism). Available at: http://www.clevelandclinicmeded.com/medicalpubs/diseasemanagement/cardiology/venous-thromboembolism/; </a:t>
            </a:r>
            <a:br>
              <a:rPr lang="en-CA" altLang="en-US" sz="900" dirty="0">
                <a:solidFill>
                  <a:prstClr val="white"/>
                </a:solidFill>
                <a:latin typeface="Arial Narrow" panose="020B0606020202030204" pitchFamily="34" charset="0"/>
                <a:cs typeface="Lato"/>
              </a:rPr>
            </a:br>
            <a:r>
              <a:rPr lang="en-CA" altLang="en-US" sz="900" dirty="0" err="1">
                <a:solidFill>
                  <a:prstClr val="white"/>
                </a:solidFill>
                <a:latin typeface="Arial Narrow" panose="020B0606020202030204" pitchFamily="34" charset="0"/>
                <a:cs typeface="Lato"/>
              </a:rPr>
              <a:t>Scarvelis</a:t>
            </a:r>
            <a:r>
              <a:rPr lang="en-CA" altLang="en-US" sz="900" dirty="0">
                <a:solidFill>
                  <a:prstClr val="white"/>
                </a:solidFill>
                <a:latin typeface="Arial Narrow" panose="020B0606020202030204" pitchFamily="34" charset="0"/>
                <a:cs typeface="Lato"/>
              </a:rPr>
              <a:t> D, Well PS. CMAJ 2006; 175:1087-92.</a:t>
            </a:r>
          </a:p>
          <a:p>
            <a:pPr lvl="0">
              <a:defRPr/>
            </a:pPr>
            <a:endParaRPr lang="en-CA" altLang="en-US" sz="900" dirty="0">
              <a:solidFill>
                <a:prstClr val="white"/>
              </a:solidFill>
              <a:latin typeface="Arial Narrow" panose="020B0606020202030204" pitchFamily="34" charset="0"/>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3127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95FE32E7-E194-4F33-BA2E-5BEAB7278792}"/>
              </a:ext>
            </a:extLst>
          </p:cNvPr>
          <p:cNvSpPr txBox="1"/>
          <p:nvPr/>
        </p:nvSpPr>
        <p:spPr>
          <a:xfrm>
            <a:off x="1096715" y="1698255"/>
            <a:ext cx="2018336" cy="1107996"/>
          </a:xfrm>
          <a:prstGeom prst="rect">
            <a:avLst/>
          </a:prstGeom>
          <a:noFill/>
        </p:spPr>
        <p:txBody>
          <a:bodyPr wrap="square" rtlCol="0">
            <a:spAutoFit/>
          </a:bodyPr>
          <a:lstStyle/>
          <a:p>
            <a:pPr lvl="0" algn="ctr" defTabSz="1218987"/>
            <a:r>
              <a:rPr lang="en-US" sz="6600" b="1" kern="0" dirty="0">
                <a:solidFill>
                  <a:srgbClr val="09ADEC"/>
                </a:solidFill>
                <a:latin typeface="Arial Narrow" panose="020B0606020202030204" pitchFamily="34" charset="0"/>
              </a:rPr>
              <a:t>~50%</a:t>
            </a:r>
          </a:p>
        </p:txBody>
      </p:sp>
      <p:sp>
        <p:nvSpPr>
          <p:cNvPr id="228" name="Content Placeholder 2">
            <a:extLst>
              <a:ext uri="{FF2B5EF4-FFF2-40B4-BE49-F238E27FC236}">
                <a16:creationId xmlns:a16="http://schemas.microsoft.com/office/drawing/2014/main" id="{261BC8D2-E81E-48EF-9253-09DF2FADA63E}"/>
              </a:ext>
            </a:extLst>
          </p:cNvPr>
          <p:cNvSpPr>
            <a:spLocks noGrp="1"/>
          </p:cNvSpPr>
          <p:nvPr>
            <p:ph idx="1"/>
          </p:nvPr>
        </p:nvSpPr>
        <p:spPr>
          <a:xfrm>
            <a:off x="4584344" y="1495299"/>
            <a:ext cx="4103914" cy="1966963"/>
          </a:xfrm>
        </p:spPr>
        <p:txBody>
          <a:bodyPr>
            <a:normAutofit/>
          </a:bodyPr>
          <a:lstStyle/>
          <a:p>
            <a:pPr marL="0" indent="0" algn="ctr">
              <a:buNone/>
            </a:pPr>
            <a:r>
              <a:rPr lang="en-CA" sz="2800" b="1" dirty="0">
                <a:latin typeface="Arial Narrow" panose="020B0606020202030204" pitchFamily="34" charset="0"/>
              </a:rPr>
              <a:t>of people with </a:t>
            </a:r>
            <a:r>
              <a:rPr lang="en-US" sz="2800" b="1" dirty="0">
                <a:latin typeface="Arial Narrow" panose="020B0606020202030204" pitchFamily="34" charset="0"/>
              </a:rPr>
              <a:t>proximal lower extremity DVT will develop PE if not treated</a:t>
            </a:r>
          </a:p>
        </p:txBody>
      </p:sp>
      <p:sp>
        <p:nvSpPr>
          <p:cNvPr id="229" name="Bent Arrow 76">
            <a:extLst>
              <a:ext uri="{FF2B5EF4-FFF2-40B4-BE49-F238E27FC236}">
                <a16:creationId xmlns:a16="http://schemas.microsoft.com/office/drawing/2014/main" id="{0A5DE3CC-7F73-4B10-B33B-B0B45B3051B1}"/>
              </a:ext>
            </a:extLst>
          </p:cNvPr>
          <p:cNvSpPr/>
          <p:nvPr/>
        </p:nvSpPr>
        <p:spPr>
          <a:xfrm rot="10800000">
            <a:off x="4778834" y="3161876"/>
            <a:ext cx="3474720" cy="878130"/>
          </a:xfrm>
          <a:prstGeom prst="bentArrow">
            <a:avLst>
              <a:gd name="adj1" fmla="val 49741"/>
              <a:gd name="adj2" fmla="val 42665"/>
              <a:gd name="adj3" fmla="val 48140"/>
              <a:gd name="adj4" fmla="val 49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Content Placeholder 2">
            <a:extLst>
              <a:ext uri="{FF2B5EF4-FFF2-40B4-BE49-F238E27FC236}">
                <a16:creationId xmlns:a16="http://schemas.microsoft.com/office/drawing/2014/main" id="{01B2CEDC-3494-445B-8427-6CA81DB93253}"/>
              </a:ext>
            </a:extLst>
          </p:cNvPr>
          <p:cNvSpPr txBox="1">
            <a:spLocks/>
          </p:cNvSpPr>
          <p:nvPr/>
        </p:nvSpPr>
        <p:spPr>
          <a:xfrm>
            <a:off x="60304" y="3162954"/>
            <a:ext cx="4572000" cy="941490"/>
          </a:xfrm>
          <a:prstGeom prst="rect">
            <a:avLst/>
          </a:prstGeom>
        </p:spPr>
        <p:txBody>
          <a:bodyPr vert="horz" lIns="0" tIns="0" rIns="0" bIns="0" rtlCol="0">
            <a:noAutofit/>
          </a:bodyPr>
          <a:lstStyle>
            <a:lvl1pPr marL="0" indent="0" algn="l" defTabSz="457200" rtl="0" eaLnBrk="1" latinLnBrk="0" hangingPunct="1">
              <a:spcBef>
                <a:spcPts val="0"/>
              </a:spcBef>
              <a:buFont typeface="Arial"/>
              <a:buNone/>
              <a:defRPr sz="2400" kern="1200">
                <a:solidFill>
                  <a:schemeClr val="accent6"/>
                </a:solidFill>
                <a:latin typeface="+mn-lt"/>
                <a:ea typeface="+mn-ea"/>
                <a:cs typeface="+mn-cs"/>
              </a:defRPr>
            </a:lvl1pPr>
            <a:lvl2pPr marL="228600" indent="-228600" algn="l" defTabSz="457200" rtl="0" eaLnBrk="1" latinLnBrk="0" hangingPunct="1">
              <a:spcBef>
                <a:spcPts val="0"/>
              </a:spcBef>
              <a:buFont typeface="Arial"/>
              <a:buChar char="•"/>
              <a:defRPr sz="2400" kern="1200">
                <a:solidFill>
                  <a:schemeClr val="accent6"/>
                </a:solidFill>
                <a:latin typeface="+mn-lt"/>
                <a:ea typeface="+mn-ea"/>
                <a:cs typeface="+mn-cs"/>
              </a:defRPr>
            </a:lvl2pPr>
            <a:lvl3pPr marL="457200" indent="-228600" algn="l" defTabSz="457200" rtl="0" eaLnBrk="1" latinLnBrk="0" hangingPunct="1">
              <a:spcBef>
                <a:spcPts val="0"/>
              </a:spcBef>
              <a:buFont typeface="Lucida Grande"/>
              <a:buChar char="­"/>
              <a:defRPr sz="2000" kern="1200">
                <a:solidFill>
                  <a:schemeClr val="accent6"/>
                </a:solidFill>
                <a:latin typeface="+mn-lt"/>
                <a:ea typeface="+mn-ea"/>
                <a:cs typeface="+mn-cs"/>
              </a:defRPr>
            </a:lvl3pPr>
            <a:lvl4pPr marL="685800" indent="-228600" algn="l" defTabSz="457200" rtl="0" eaLnBrk="1" latinLnBrk="0" hangingPunct="1">
              <a:spcBef>
                <a:spcPts val="0"/>
              </a:spcBef>
              <a:buFont typeface="Arial"/>
              <a:buChar char="–"/>
              <a:defRPr sz="1800" kern="1200">
                <a:solidFill>
                  <a:schemeClr val="accent6"/>
                </a:solidFill>
                <a:latin typeface="+mn-lt"/>
                <a:ea typeface="+mn-ea"/>
                <a:cs typeface="+mn-cs"/>
              </a:defRPr>
            </a:lvl4pPr>
            <a:lvl5pPr marL="0" indent="0" algn="l" defTabSz="457200" rtl="0" eaLnBrk="1" latinLnBrk="0" hangingPunct="1">
              <a:spcBef>
                <a:spcPts val="600"/>
              </a:spcBef>
              <a:buFont typeface="Arial"/>
              <a:buNone/>
              <a:defRPr sz="2400" b="0" kern="1200">
                <a:solidFill>
                  <a:schemeClr val="accent6"/>
                </a:solidFill>
                <a:latin typeface="Segoe Semibold"/>
                <a:ea typeface="+mn-ea"/>
                <a:cs typeface="Segoe Semi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800" b="1" dirty="0">
                <a:solidFill>
                  <a:schemeClr val="tx1"/>
                </a:solidFill>
                <a:latin typeface="Arial Narrow" panose="020B0606020202030204" pitchFamily="34" charset="0"/>
              </a:rPr>
              <a:t>The mortality rate for PE without treatment is approximately</a:t>
            </a:r>
            <a:endParaRPr lang="fr-CA" sz="2800" b="1" dirty="0">
              <a:solidFill>
                <a:schemeClr val="tx1"/>
              </a:solidFill>
              <a:latin typeface="Arial Narrow" panose="020B0606020202030204" pitchFamily="34" charset="0"/>
            </a:endParaRPr>
          </a:p>
        </p:txBody>
      </p:sp>
      <p:sp>
        <p:nvSpPr>
          <p:cNvPr id="231" name="Rectangle 230">
            <a:extLst>
              <a:ext uri="{FF2B5EF4-FFF2-40B4-BE49-F238E27FC236}">
                <a16:creationId xmlns:a16="http://schemas.microsoft.com/office/drawing/2014/main" id="{C1B90E31-4BCE-4576-B406-405F844F1A30}"/>
              </a:ext>
            </a:extLst>
          </p:cNvPr>
          <p:cNvSpPr/>
          <p:nvPr/>
        </p:nvSpPr>
        <p:spPr>
          <a:xfrm>
            <a:off x="820102" y="4650564"/>
            <a:ext cx="1574470" cy="1107996"/>
          </a:xfrm>
          <a:prstGeom prst="rect">
            <a:avLst/>
          </a:prstGeom>
        </p:spPr>
        <p:txBody>
          <a:bodyPr wrap="none">
            <a:spAutoFit/>
          </a:bodyPr>
          <a:lstStyle/>
          <a:p>
            <a:r>
              <a:rPr lang="en-CA" sz="6600" b="1" dirty="0">
                <a:solidFill>
                  <a:srgbClr val="FF5353"/>
                </a:solidFill>
                <a:latin typeface="Arial Narrow" panose="020B0606020202030204" pitchFamily="34" charset="0"/>
              </a:rPr>
              <a:t>30%</a:t>
            </a:r>
            <a:endParaRPr lang="en-US" sz="5400" b="1" dirty="0">
              <a:solidFill>
                <a:srgbClr val="FF5353"/>
              </a:solidFill>
              <a:latin typeface="Arial Narrow" panose="020B0606020202030204" pitchFamily="34" charset="0"/>
            </a:endParaRPr>
          </a:p>
        </p:txBody>
      </p:sp>
      <p:sp>
        <p:nvSpPr>
          <p:cNvPr id="245" name="Right Arrow 24">
            <a:extLst>
              <a:ext uri="{FF2B5EF4-FFF2-40B4-BE49-F238E27FC236}">
                <a16:creationId xmlns:a16="http://schemas.microsoft.com/office/drawing/2014/main" id="{B9E68728-B78E-4064-9214-3CBE83951269}"/>
              </a:ext>
            </a:extLst>
          </p:cNvPr>
          <p:cNvSpPr/>
          <p:nvPr/>
        </p:nvSpPr>
        <p:spPr>
          <a:xfrm>
            <a:off x="3064185" y="1956057"/>
            <a:ext cx="457195" cy="576944"/>
          </a:xfrm>
          <a:prstGeom prst="rightArrow">
            <a:avLst>
              <a:gd name="adj1" fmla="val 64286"/>
              <a:gd name="adj2" fmla="val 69122"/>
            </a:avLst>
          </a:prstGeom>
          <a:solidFill>
            <a:srgbClr val="09ADE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46" name="Freeform 5">
            <a:extLst>
              <a:ext uri="{FF2B5EF4-FFF2-40B4-BE49-F238E27FC236}">
                <a16:creationId xmlns:a16="http://schemas.microsoft.com/office/drawing/2014/main" id="{2058A7FC-AFD6-4B43-B534-E6CB5A1E7CD0}"/>
              </a:ext>
            </a:extLst>
          </p:cNvPr>
          <p:cNvSpPr>
            <a:spLocks noEditPoints="1"/>
          </p:cNvSpPr>
          <p:nvPr/>
        </p:nvSpPr>
        <p:spPr bwMode="auto">
          <a:xfrm flipH="1">
            <a:off x="3659432" y="1575713"/>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19325C"/>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47" name="Freeform 36">
            <a:extLst>
              <a:ext uri="{FF2B5EF4-FFF2-40B4-BE49-F238E27FC236}">
                <a16:creationId xmlns:a16="http://schemas.microsoft.com/office/drawing/2014/main" id="{74527C8E-DB56-44F9-AD67-D55AB5E4213A}"/>
              </a:ext>
            </a:extLst>
          </p:cNvPr>
          <p:cNvSpPr/>
          <p:nvPr/>
        </p:nvSpPr>
        <p:spPr>
          <a:xfrm>
            <a:off x="3939298" y="1574663"/>
            <a:ext cx="226868"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19325C"/>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48" name="Freeform 5">
            <a:extLst>
              <a:ext uri="{FF2B5EF4-FFF2-40B4-BE49-F238E27FC236}">
                <a16:creationId xmlns:a16="http://schemas.microsoft.com/office/drawing/2014/main" id="{9BB05737-049E-4D91-973E-01A07BB196DA}"/>
              </a:ext>
            </a:extLst>
          </p:cNvPr>
          <p:cNvSpPr>
            <a:spLocks noEditPoints="1"/>
          </p:cNvSpPr>
          <p:nvPr/>
        </p:nvSpPr>
        <p:spPr bwMode="auto">
          <a:xfrm flipH="1">
            <a:off x="3659432" y="2051421"/>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19325C"/>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49" name="Freeform 40">
            <a:extLst>
              <a:ext uri="{FF2B5EF4-FFF2-40B4-BE49-F238E27FC236}">
                <a16:creationId xmlns:a16="http://schemas.microsoft.com/office/drawing/2014/main" id="{F89B39C8-42C7-45E6-8DB2-760B246D201A}"/>
              </a:ext>
            </a:extLst>
          </p:cNvPr>
          <p:cNvSpPr/>
          <p:nvPr/>
        </p:nvSpPr>
        <p:spPr>
          <a:xfrm>
            <a:off x="3939298" y="2050371"/>
            <a:ext cx="226868"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19325C"/>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50" name="Freeform 5">
            <a:extLst>
              <a:ext uri="{FF2B5EF4-FFF2-40B4-BE49-F238E27FC236}">
                <a16:creationId xmlns:a16="http://schemas.microsoft.com/office/drawing/2014/main" id="{7845F534-BD8B-4A5E-9947-998789C1F52C}"/>
              </a:ext>
            </a:extLst>
          </p:cNvPr>
          <p:cNvSpPr>
            <a:spLocks noEditPoints="1"/>
          </p:cNvSpPr>
          <p:nvPr/>
        </p:nvSpPr>
        <p:spPr bwMode="auto">
          <a:xfrm flipH="1">
            <a:off x="3659432" y="2514100"/>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089BD6"/>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51" name="Freeform 42">
            <a:extLst>
              <a:ext uri="{FF2B5EF4-FFF2-40B4-BE49-F238E27FC236}">
                <a16:creationId xmlns:a16="http://schemas.microsoft.com/office/drawing/2014/main" id="{4D8C9FCE-74E4-4B58-BB77-A3D054D58050}"/>
              </a:ext>
            </a:extLst>
          </p:cNvPr>
          <p:cNvSpPr/>
          <p:nvPr/>
        </p:nvSpPr>
        <p:spPr>
          <a:xfrm>
            <a:off x="3934395" y="2513050"/>
            <a:ext cx="231771"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089BD6"/>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52" name="Freeform 5">
            <a:extLst>
              <a:ext uri="{FF2B5EF4-FFF2-40B4-BE49-F238E27FC236}">
                <a16:creationId xmlns:a16="http://schemas.microsoft.com/office/drawing/2014/main" id="{3DC50736-54BE-4883-8A03-8E822F151961}"/>
              </a:ext>
            </a:extLst>
          </p:cNvPr>
          <p:cNvSpPr>
            <a:spLocks noEditPoints="1"/>
          </p:cNvSpPr>
          <p:nvPr/>
        </p:nvSpPr>
        <p:spPr bwMode="auto">
          <a:xfrm flipH="1">
            <a:off x="4244109" y="1575713"/>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19325C"/>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53" name="Freeform 46">
            <a:extLst>
              <a:ext uri="{FF2B5EF4-FFF2-40B4-BE49-F238E27FC236}">
                <a16:creationId xmlns:a16="http://schemas.microsoft.com/office/drawing/2014/main" id="{28233C35-711E-430F-A468-C5A6B2B052F7}"/>
              </a:ext>
            </a:extLst>
          </p:cNvPr>
          <p:cNvSpPr/>
          <p:nvPr/>
        </p:nvSpPr>
        <p:spPr>
          <a:xfrm>
            <a:off x="4511529" y="1574663"/>
            <a:ext cx="231770"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19325C"/>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54" name="Freeform 5">
            <a:extLst>
              <a:ext uri="{FF2B5EF4-FFF2-40B4-BE49-F238E27FC236}">
                <a16:creationId xmlns:a16="http://schemas.microsoft.com/office/drawing/2014/main" id="{55A3AD3C-9760-48E1-A09E-239677CBB408}"/>
              </a:ext>
            </a:extLst>
          </p:cNvPr>
          <p:cNvSpPr>
            <a:spLocks noEditPoints="1"/>
          </p:cNvSpPr>
          <p:nvPr/>
        </p:nvSpPr>
        <p:spPr bwMode="auto">
          <a:xfrm flipH="1">
            <a:off x="4244109" y="2051421"/>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089BD6"/>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55" name="Freeform 48">
            <a:extLst>
              <a:ext uri="{FF2B5EF4-FFF2-40B4-BE49-F238E27FC236}">
                <a16:creationId xmlns:a16="http://schemas.microsoft.com/office/drawing/2014/main" id="{5B68EE1F-79E5-4678-ABF6-C43C798A23DB}"/>
              </a:ext>
            </a:extLst>
          </p:cNvPr>
          <p:cNvSpPr/>
          <p:nvPr/>
        </p:nvSpPr>
        <p:spPr>
          <a:xfrm>
            <a:off x="4511529" y="2050371"/>
            <a:ext cx="231770"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089BD6"/>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56" name="Freeform 5">
            <a:extLst>
              <a:ext uri="{FF2B5EF4-FFF2-40B4-BE49-F238E27FC236}">
                <a16:creationId xmlns:a16="http://schemas.microsoft.com/office/drawing/2014/main" id="{ED552116-93DB-475A-8A57-90C39CD9DB15}"/>
              </a:ext>
            </a:extLst>
          </p:cNvPr>
          <p:cNvSpPr>
            <a:spLocks noEditPoints="1"/>
          </p:cNvSpPr>
          <p:nvPr/>
        </p:nvSpPr>
        <p:spPr bwMode="auto">
          <a:xfrm flipH="1">
            <a:off x="4244109" y="2514100"/>
            <a:ext cx="193705" cy="436559"/>
          </a:xfrm>
          <a:custGeom>
            <a:avLst/>
            <a:gdLst>
              <a:gd name="T0" fmla="*/ 3746 w 4850"/>
              <a:gd name="T1" fmla="*/ 10926 h 10926"/>
              <a:gd name="T2" fmla="*/ 2565 w 4850"/>
              <a:gd name="T3" fmla="*/ 7003 h 10926"/>
              <a:gd name="T4" fmla="*/ 2285 w 4850"/>
              <a:gd name="T5" fmla="*/ 10926 h 10926"/>
              <a:gd name="T6" fmla="*/ 1104 w 4850"/>
              <a:gd name="T7" fmla="*/ 6988 h 10926"/>
              <a:gd name="T8" fmla="*/ 796 w 4850"/>
              <a:gd name="T9" fmla="*/ 3617 h 10926"/>
              <a:gd name="T10" fmla="*/ 0 w 4850"/>
              <a:gd name="T11" fmla="*/ 6515 h 10926"/>
              <a:gd name="T12" fmla="*/ 0 w 4850"/>
              <a:gd name="T13" fmla="*/ 3548 h 10926"/>
              <a:gd name="T14" fmla="*/ 27 w 4850"/>
              <a:gd name="T15" fmla="*/ 3368 h 10926"/>
              <a:gd name="T16" fmla="*/ 86 w 4850"/>
              <a:gd name="T17" fmla="*/ 3191 h 10926"/>
              <a:gd name="T18" fmla="*/ 174 w 4850"/>
              <a:gd name="T19" fmla="*/ 3026 h 10926"/>
              <a:gd name="T20" fmla="*/ 286 w 4850"/>
              <a:gd name="T21" fmla="*/ 2877 h 10926"/>
              <a:gd name="T22" fmla="*/ 422 w 4850"/>
              <a:gd name="T23" fmla="*/ 2752 h 10926"/>
              <a:gd name="T24" fmla="*/ 574 w 4850"/>
              <a:gd name="T25" fmla="*/ 2659 h 10926"/>
              <a:gd name="T26" fmla="*/ 740 w 4850"/>
              <a:gd name="T27" fmla="*/ 2603 h 10926"/>
              <a:gd name="T28" fmla="*/ 872 w 4850"/>
              <a:gd name="T29" fmla="*/ 2590 h 10926"/>
              <a:gd name="T30" fmla="*/ 4022 w 4850"/>
              <a:gd name="T31" fmla="*/ 2591 h 10926"/>
              <a:gd name="T32" fmla="*/ 4196 w 4850"/>
              <a:gd name="T33" fmla="*/ 2627 h 10926"/>
              <a:gd name="T34" fmla="*/ 4358 w 4850"/>
              <a:gd name="T35" fmla="*/ 2708 h 10926"/>
              <a:gd name="T36" fmla="*/ 4502 w 4850"/>
              <a:gd name="T37" fmla="*/ 2823 h 10926"/>
              <a:gd name="T38" fmla="*/ 4624 w 4850"/>
              <a:gd name="T39" fmla="*/ 2965 h 10926"/>
              <a:gd name="T40" fmla="*/ 4725 w 4850"/>
              <a:gd name="T41" fmla="*/ 3131 h 10926"/>
              <a:gd name="T42" fmla="*/ 4797 w 4850"/>
              <a:gd name="T43" fmla="*/ 3308 h 10926"/>
              <a:gd name="T44" fmla="*/ 4840 w 4850"/>
              <a:gd name="T45" fmla="*/ 3493 h 10926"/>
              <a:gd name="T46" fmla="*/ 4850 w 4850"/>
              <a:gd name="T47" fmla="*/ 3631 h 10926"/>
              <a:gd name="T48" fmla="*/ 4052 w 4850"/>
              <a:gd name="T49" fmla="*/ 6515 h 10926"/>
              <a:gd name="T50" fmla="*/ 3746 w 4850"/>
              <a:gd name="T51" fmla="*/ 3617 h 10926"/>
              <a:gd name="T52" fmla="*/ 2428 w 4850"/>
              <a:gd name="T53" fmla="*/ 0 h 10926"/>
              <a:gd name="T54" fmla="*/ 2232 w 4850"/>
              <a:gd name="T55" fmla="*/ 14 h 10926"/>
              <a:gd name="T56" fmla="*/ 1987 w 4850"/>
              <a:gd name="T57" fmla="*/ 78 h 10926"/>
              <a:gd name="T58" fmla="*/ 1762 w 4850"/>
              <a:gd name="T59" fmla="*/ 186 h 10926"/>
              <a:gd name="T60" fmla="*/ 1565 w 4850"/>
              <a:gd name="T61" fmla="*/ 332 h 10926"/>
              <a:gd name="T62" fmla="*/ 1401 w 4850"/>
              <a:gd name="T63" fmla="*/ 515 h 10926"/>
              <a:gd name="T64" fmla="*/ 1271 w 4850"/>
              <a:gd name="T65" fmla="*/ 725 h 10926"/>
              <a:gd name="T66" fmla="*/ 1186 w 4850"/>
              <a:gd name="T67" fmla="*/ 961 h 10926"/>
              <a:gd name="T68" fmla="*/ 1147 w 4850"/>
              <a:gd name="T69" fmla="*/ 1214 h 10926"/>
              <a:gd name="T70" fmla="*/ 1147 w 4850"/>
              <a:gd name="T71" fmla="*/ 1347 h 10926"/>
              <a:gd name="T72" fmla="*/ 1186 w 4850"/>
              <a:gd name="T73" fmla="*/ 1601 h 10926"/>
              <a:gd name="T74" fmla="*/ 1271 w 4850"/>
              <a:gd name="T75" fmla="*/ 1836 h 10926"/>
              <a:gd name="T76" fmla="*/ 1401 w 4850"/>
              <a:gd name="T77" fmla="*/ 2047 h 10926"/>
              <a:gd name="T78" fmla="*/ 1565 w 4850"/>
              <a:gd name="T79" fmla="*/ 2229 h 10926"/>
              <a:gd name="T80" fmla="*/ 1762 w 4850"/>
              <a:gd name="T81" fmla="*/ 2377 h 10926"/>
              <a:gd name="T82" fmla="*/ 1987 w 4850"/>
              <a:gd name="T83" fmla="*/ 2483 h 10926"/>
              <a:gd name="T84" fmla="*/ 2232 w 4850"/>
              <a:gd name="T85" fmla="*/ 2547 h 10926"/>
              <a:gd name="T86" fmla="*/ 2428 w 4850"/>
              <a:gd name="T87" fmla="*/ 2561 h 10926"/>
              <a:gd name="T88" fmla="*/ 2622 w 4850"/>
              <a:gd name="T89" fmla="*/ 2547 h 10926"/>
              <a:gd name="T90" fmla="*/ 2869 w 4850"/>
              <a:gd name="T91" fmla="*/ 2483 h 10926"/>
              <a:gd name="T92" fmla="*/ 3092 w 4850"/>
              <a:gd name="T93" fmla="*/ 2377 h 10926"/>
              <a:gd name="T94" fmla="*/ 3289 w 4850"/>
              <a:gd name="T95" fmla="*/ 2229 h 10926"/>
              <a:gd name="T96" fmla="*/ 3455 w 4850"/>
              <a:gd name="T97" fmla="*/ 2047 h 10926"/>
              <a:gd name="T98" fmla="*/ 3583 w 4850"/>
              <a:gd name="T99" fmla="*/ 1836 h 10926"/>
              <a:gd name="T100" fmla="*/ 3669 w 4850"/>
              <a:gd name="T101" fmla="*/ 1601 h 10926"/>
              <a:gd name="T102" fmla="*/ 3708 w 4850"/>
              <a:gd name="T103" fmla="*/ 1347 h 10926"/>
              <a:gd name="T104" fmla="*/ 3708 w 4850"/>
              <a:gd name="T105" fmla="*/ 1214 h 10926"/>
              <a:gd name="T106" fmla="*/ 3669 w 4850"/>
              <a:gd name="T107" fmla="*/ 961 h 10926"/>
              <a:gd name="T108" fmla="*/ 3583 w 4850"/>
              <a:gd name="T109" fmla="*/ 725 h 10926"/>
              <a:gd name="T110" fmla="*/ 3455 w 4850"/>
              <a:gd name="T111" fmla="*/ 515 h 10926"/>
              <a:gd name="T112" fmla="*/ 3289 w 4850"/>
              <a:gd name="T113" fmla="*/ 332 h 10926"/>
              <a:gd name="T114" fmla="*/ 3092 w 4850"/>
              <a:gd name="T115" fmla="*/ 186 h 10926"/>
              <a:gd name="T116" fmla="*/ 2869 w 4850"/>
              <a:gd name="T117" fmla="*/ 78 h 10926"/>
              <a:gd name="T118" fmla="*/ 2622 w 4850"/>
              <a:gd name="T119" fmla="*/ 14 h 10926"/>
              <a:gd name="T120" fmla="*/ 2428 w 4850"/>
              <a:gd name="T121" fmla="*/ 0 h 10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50" h="10926">
                <a:moveTo>
                  <a:pt x="3746" y="6988"/>
                </a:moveTo>
                <a:lnTo>
                  <a:pt x="3746" y="10926"/>
                </a:lnTo>
                <a:lnTo>
                  <a:pt x="2565" y="10926"/>
                </a:lnTo>
                <a:lnTo>
                  <a:pt x="2565" y="7003"/>
                </a:lnTo>
                <a:lnTo>
                  <a:pt x="2285" y="7003"/>
                </a:lnTo>
                <a:lnTo>
                  <a:pt x="2285" y="10926"/>
                </a:lnTo>
                <a:lnTo>
                  <a:pt x="1104" y="10926"/>
                </a:lnTo>
                <a:lnTo>
                  <a:pt x="1104" y="6988"/>
                </a:lnTo>
                <a:lnTo>
                  <a:pt x="1104" y="3617"/>
                </a:lnTo>
                <a:lnTo>
                  <a:pt x="796" y="3617"/>
                </a:lnTo>
                <a:lnTo>
                  <a:pt x="796" y="6515"/>
                </a:lnTo>
                <a:lnTo>
                  <a:pt x="0" y="6515"/>
                </a:lnTo>
                <a:lnTo>
                  <a:pt x="0" y="3593"/>
                </a:lnTo>
                <a:lnTo>
                  <a:pt x="0" y="3548"/>
                </a:lnTo>
                <a:lnTo>
                  <a:pt x="8" y="3457"/>
                </a:lnTo>
                <a:lnTo>
                  <a:pt x="27" y="3368"/>
                </a:lnTo>
                <a:lnTo>
                  <a:pt x="51" y="3279"/>
                </a:lnTo>
                <a:lnTo>
                  <a:pt x="86" y="3191"/>
                </a:lnTo>
                <a:lnTo>
                  <a:pt x="126" y="3106"/>
                </a:lnTo>
                <a:lnTo>
                  <a:pt x="174" y="3026"/>
                </a:lnTo>
                <a:lnTo>
                  <a:pt x="227" y="2948"/>
                </a:lnTo>
                <a:lnTo>
                  <a:pt x="286" y="2877"/>
                </a:lnTo>
                <a:lnTo>
                  <a:pt x="351" y="2811"/>
                </a:lnTo>
                <a:lnTo>
                  <a:pt x="422" y="2752"/>
                </a:lnTo>
                <a:lnTo>
                  <a:pt x="495" y="2702"/>
                </a:lnTo>
                <a:lnTo>
                  <a:pt x="574" y="2659"/>
                </a:lnTo>
                <a:lnTo>
                  <a:pt x="655" y="2626"/>
                </a:lnTo>
                <a:lnTo>
                  <a:pt x="740" y="2603"/>
                </a:lnTo>
                <a:lnTo>
                  <a:pt x="828" y="2591"/>
                </a:lnTo>
                <a:lnTo>
                  <a:pt x="872" y="2590"/>
                </a:lnTo>
                <a:lnTo>
                  <a:pt x="3976" y="2590"/>
                </a:lnTo>
                <a:lnTo>
                  <a:pt x="4022" y="2591"/>
                </a:lnTo>
                <a:lnTo>
                  <a:pt x="4110" y="2604"/>
                </a:lnTo>
                <a:lnTo>
                  <a:pt x="4196" y="2627"/>
                </a:lnTo>
                <a:lnTo>
                  <a:pt x="4279" y="2663"/>
                </a:lnTo>
                <a:lnTo>
                  <a:pt x="4358" y="2708"/>
                </a:lnTo>
                <a:lnTo>
                  <a:pt x="4431" y="2761"/>
                </a:lnTo>
                <a:lnTo>
                  <a:pt x="4502" y="2823"/>
                </a:lnTo>
                <a:lnTo>
                  <a:pt x="4565" y="2890"/>
                </a:lnTo>
                <a:lnTo>
                  <a:pt x="4624" y="2965"/>
                </a:lnTo>
                <a:lnTo>
                  <a:pt x="4677" y="3046"/>
                </a:lnTo>
                <a:lnTo>
                  <a:pt x="4725" y="3131"/>
                </a:lnTo>
                <a:lnTo>
                  <a:pt x="4765" y="3218"/>
                </a:lnTo>
                <a:lnTo>
                  <a:pt x="4797" y="3308"/>
                </a:lnTo>
                <a:lnTo>
                  <a:pt x="4823" y="3400"/>
                </a:lnTo>
                <a:lnTo>
                  <a:pt x="4840" y="3493"/>
                </a:lnTo>
                <a:lnTo>
                  <a:pt x="4849" y="3585"/>
                </a:lnTo>
                <a:lnTo>
                  <a:pt x="4850" y="3631"/>
                </a:lnTo>
                <a:lnTo>
                  <a:pt x="4850" y="6515"/>
                </a:lnTo>
                <a:lnTo>
                  <a:pt x="4052" y="6515"/>
                </a:lnTo>
                <a:lnTo>
                  <a:pt x="4052" y="3617"/>
                </a:lnTo>
                <a:lnTo>
                  <a:pt x="3746" y="3617"/>
                </a:lnTo>
                <a:lnTo>
                  <a:pt x="3746" y="6988"/>
                </a:lnTo>
                <a:close/>
                <a:moveTo>
                  <a:pt x="2428" y="0"/>
                </a:moveTo>
                <a:lnTo>
                  <a:pt x="2362" y="1"/>
                </a:lnTo>
                <a:lnTo>
                  <a:pt x="2232" y="14"/>
                </a:lnTo>
                <a:lnTo>
                  <a:pt x="2107" y="40"/>
                </a:lnTo>
                <a:lnTo>
                  <a:pt x="1987" y="78"/>
                </a:lnTo>
                <a:lnTo>
                  <a:pt x="1872" y="127"/>
                </a:lnTo>
                <a:lnTo>
                  <a:pt x="1762" y="186"/>
                </a:lnTo>
                <a:lnTo>
                  <a:pt x="1660" y="255"/>
                </a:lnTo>
                <a:lnTo>
                  <a:pt x="1565" y="332"/>
                </a:lnTo>
                <a:lnTo>
                  <a:pt x="1479" y="420"/>
                </a:lnTo>
                <a:lnTo>
                  <a:pt x="1401" y="515"/>
                </a:lnTo>
                <a:lnTo>
                  <a:pt x="1332" y="617"/>
                </a:lnTo>
                <a:lnTo>
                  <a:pt x="1271" y="725"/>
                </a:lnTo>
                <a:lnTo>
                  <a:pt x="1224" y="840"/>
                </a:lnTo>
                <a:lnTo>
                  <a:pt x="1186" y="961"/>
                </a:lnTo>
                <a:lnTo>
                  <a:pt x="1160" y="1086"/>
                </a:lnTo>
                <a:lnTo>
                  <a:pt x="1147" y="1214"/>
                </a:lnTo>
                <a:lnTo>
                  <a:pt x="1146" y="1280"/>
                </a:lnTo>
                <a:lnTo>
                  <a:pt x="1147" y="1347"/>
                </a:lnTo>
                <a:lnTo>
                  <a:pt x="1160" y="1476"/>
                </a:lnTo>
                <a:lnTo>
                  <a:pt x="1186" y="1601"/>
                </a:lnTo>
                <a:lnTo>
                  <a:pt x="1224" y="1721"/>
                </a:lnTo>
                <a:lnTo>
                  <a:pt x="1271" y="1836"/>
                </a:lnTo>
                <a:lnTo>
                  <a:pt x="1332" y="1945"/>
                </a:lnTo>
                <a:lnTo>
                  <a:pt x="1401" y="2047"/>
                </a:lnTo>
                <a:lnTo>
                  <a:pt x="1479" y="2142"/>
                </a:lnTo>
                <a:lnTo>
                  <a:pt x="1565" y="2229"/>
                </a:lnTo>
                <a:lnTo>
                  <a:pt x="1660" y="2308"/>
                </a:lnTo>
                <a:lnTo>
                  <a:pt x="1762" y="2377"/>
                </a:lnTo>
                <a:lnTo>
                  <a:pt x="1872" y="2436"/>
                </a:lnTo>
                <a:lnTo>
                  <a:pt x="1987" y="2483"/>
                </a:lnTo>
                <a:lnTo>
                  <a:pt x="2107" y="2522"/>
                </a:lnTo>
                <a:lnTo>
                  <a:pt x="2232" y="2547"/>
                </a:lnTo>
                <a:lnTo>
                  <a:pt x="2362" y="2560"/>
                </a:lnTo>
                <a:lnTo>
                  <a:pt x="2428" y="2561"/>
                </a:lnTo>
                <a:lnTo>
                  <a:pt x="2494" y="2560"/>
                </a:lnTo>
                <a:lnTo>
                  <a:pt x="2622" y="2547"/>
                </a:lnTo>
                <a:lnTo>
                  <a:pt x="2748" y="2522"/>
                </a:lnTo>
                <a:lnTo>
                  <a:pt x="2869" y="2483"/>
                </a:lnTo>
                <a:lnTo>
                  <a:pt x="2984" y="2436"/>
                </a:lnTo>
                <a:lnTo>
                  <a:pt x="3092" y="2377"/>
                </a:lnTo>
                <a:lnTo>
                  <a:pt x="3194" y="2308"/>
                </a:lnTo>
                <a:lnTo>
                  <a:pt x="3289" y="2229"/>
                </a:lnTo>
                <a:lnTo>
                  <a:pt x="3377" y="2142"/>
                </a:lnTo>
                <a:lnTo>
                  <a:pt x="3455" y="2047"/>
                </a:lnTo>
                <a:lnTo>
                  <a:pt x="3524" y="1945"/>
                </a:lnTo>
                <a:lnTo>
                  <a:pt x="3583" y="1836"/>
                </a:lnTo>
                <a:lnTo>
                  <a:pt x="3632" y="1721"/>
                </a:lnTo>
                <a:lnTo>
                  <a:pt x="3669" y="1601"/>
                </a:lnTo>
                <a:lnTo>
                  <a:pt x="3695" y="1476"/>
                </a:lnTo>
                <a:lnTo>
                  <a:pt x="3708" y="1347"/>
                </a:lnTo>
                <a:lnTo>
                  <a:pt x="3710" y="1280"/>
                </a:lnTo>
                <a:lnTo>
                  <a:pt x="3708" y="1214"/>
                </a:lnTo>
                <a:lnTo>
                  <a:pt x="3695" y="1086"/>
                </a:lnTo>
                <a:lnTo>
                  <a:pt x="3669" y="961"/>
                </a:lnTo>
                <a:lnTo>
                  <a:pt x="3632" y="840"/>
                </a:lnTo>
                <a:lnTo>
                  <a:pt x="3583" y="725"/>
                </a:lnTo>
                <a:lnTo>
                  <a:pt x="3524" y="617"/>
                </a:lnTo>
                <a:lnTo>
                  <a:pt x="3455" y="515"/>
                </a:lnTo>
                <a:lnTo>
                  <a:pt x="3377" y="420"/>
                </a:lnTo>
                <a:lnTo>
                  <a:pt x="3289" y="332"/>
                </a:lnTo>
                <a:lnTo>
                  <a:pt x="3194" y="255"/>
                </a:lnTo>
                <a:lnTo>
                  <a:pt x="3092" y="186"/>
                </a:lnTo>
                <a:lnTo>
                  <a:pt x="2984" y="127"/>
                </a:lnTo>
                <a:lnTo>
                  <a:pt x="2869" y="78"/>
                </a:lnTo>
                <a:lnTo>
                  <a:pt x="2748" y="40"/>
                </a:lnTo>
                <a:lnTo>
                  <a:pt x="2622" y="14"/>
                </a:lnTo>
                <a:lnTo>
                  <a:pt x="2494" y="1"/>
                </a:lnTo>
                <a:lnTo>
                  <a:pt x="2428" y="0"/>
                </a:lnTo>
                <a:close/>
              </a:path>
            </a:pathLst>
          </a:custGeom>
          <a:solidFill>
            <a:srgbClr val="089BD6"/>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57" name="Freeform 50">
            <a:extLst>
              <a:ext uri="{FF2B5EF4-FFF2-40B4-BE49-F238E27FC236}">
                <a16:creationId xmlns:a16="http://schemas.microsoft.com/office/drawing/2014/main" id="{8BDCB03A-64A3-46FA-963B-548FB8C15133}"/>
              </a:ext>
            </a:extLst>
          </p:cNvPr>
          <p:cNvSpPr/>
          <p:nvPr/>
        </p:nvSpPr>
        <p:spPr>
          <a:xfrm>
            <a:off x="4511529" y="2513050"/>
            <a:ext cx="231770" cy="437608"/>
          </a:xfrm>
          <a:custGeom>
            <a:avLst/>
            <a:gdLst>
              <a:gd name="connsiteX0" fmla="*/ 198410 w 287417"/>
              <a:gd name="connsiteY0" fmla="*/ 108419 h 468934"/>
              <a:gd name="connsiteX1" fmla="*/ 247849 w 287417"/>
              <a:gd name="connsiteY1" fmla="*/ 157314 h 468934"/>
              <a:gd name="connsiteX2" fmla="*/ 285879 w 287417"/>
              <a:gd name="connsiteY2" fmla="*/ 283899 h 468934"/>
              <a:gd name="connsiteX3" fmla="*/ 245404 w 287417"/>
              <a:gd name="connsiteY3" fmla="*/ 296938 h 468934"/>
              <a:gd name="connsiteX4" fmla="*/ 213622 w 287417"/>
              <a:gd name="connsiteY4" fmla="*/ 186108 h 468934"/>
              <a:gd name="connsiteX5" fmla="*/ 197324 w 287417"/>
              <a:gd name="connsiteY5" fmla="*/ 187195 h 468934"/>
              <a:gd name="connsiteX6" fmla="*/ 253825 w 287417"/>
              <a:gd name="connsiteY6" fmla="*/ 377887 h 468934"/>
              <a:gd name="connsiteX7" fmla="*/ 204835 w 287417"/>
              <a:gd name="connsiteY7" fmla="*/ 377887 h 468934"/>
              <a:gd name="connsiteX8" fmla="*/ 204835 w 287417"/>
              <a:gd name="connsiteY8" fmla="*/ 468934 h 468934"/>
              <a:gd name="connsiteX9" fmla="*/ 154435 w 287417"/>
              <a:gd name="connsiteY9" fmla="*/ 468934 h 468934"/>
              <a:gd name="connsiteX10" fmla="*/ 154435 w 287417"/>
              <a:gd name="connsiteY10" fmla="*/ 377887 h 468934"/>
              <a:gd name="connsiteX11" fmla="*/ 132981 w 287417"/>
              <a:gd name="connsiteY11" fmla="*/ 377887 h 468934"/>
              <a:gd name="connsiteX12" fmla="*/ 132981 w 287417"/>
              <a:gd name="connsiteY12" fmla="*/ 468934 h 468934"/>
              <a:gd name="connsiteX13" fmla="*/ 82581 w 287417"/>
              <a:gd name="connsiteY13" fmla="*/ 468934 h 468934"/>
              <a:gd name="connsiteX14" fmla="*/ 82581 w 287417"/>
              <a:gd name="connsiteY14" fmla="*/ 377887 h 468934"/>
              <a:gd name="connsiteX15" fmla="*/ 35425 w 287417"/>
              <a:gd name="connsiteY15" fmla="*/ 377887 h 468934"/>
              <a:gd name="connsiteX16" fmla="*/ 90297 w 287417"/>
              <a:gd name="connsiteY16" fmla="*/ 186108 h 468934"/>
              <a:gd name="connsiteX17" fmla="*/ 71825 w 287417"/>
              <a:gd name="connsiteY17" fmla="*/ 182305 h 468934"/>
              <a:gd name="connsiteX18" fmla="*/ 40586 w 287417"/>
              <a:gd name="connsiteY18" fmla="*/ 298568 h 468934"/>
              <a:gd name="connsiteX19" fmla="*/ 1199 w 287417"/>
              <a:gd name="connsiteY19" fmla="*/ 287159 h 468934"/>
              <a:gd name="connsiteX20" fmla="*/ 39228 w 287417"/>
              <a:gd name="connsiteY20" fmla="*/ 159487 h 468934"/>
              <a:gd name="connsiteX21" fmla="*/ 90026 w 287417"/>
              <a:gd name="connsiteY21" fmla="*/ 108555 h 468934"/>
              <a:gd name="connsiteX22" fmla="*/ 143708 w 287417"/>
              <a:gd name="connsiteY22" fmla="*/ 0 h 468934"/>
              <a:gd name="connsiteX23" fmla="*/ 197708 w 287417"/>
              <a:gd name="connsiteY23" fmla="*/ 54000 h 468934"/>
              <a:gd name="connsiteX24" fmla="*/ 143708 w 287417"/>
              <a:gd name="connsiteY24" fmla="*/ 108000 h 468934"/>
              <a:gd name="connsiteX25" fmla="*/ 89708 w 287417"/>
              <a:gd name="connsiteY25" fmla="*/ 54000 h 468934"/>
              <a:gd name="connsiteX26" fmla="*/ 105525 w 287417"/>
              <a:gd name="connsiteY26" fmla="*/ 15816 h 468934"/>
              <a:gd name="connsiteX27" fmla="*/ 110121 w 287417"/>
              <a:gd name="connsiteY27" fmla="*/ 13913 h 468934"/>
              <a:gd name="connsiteX28" fmla="*/ 110167 w 287417"/>
              <a:gd name="connsiteY28" fmla="*/ 13845 h 468934"/>
              <a:gd name="connsiteX29" fmla="*/ 143589 w 287417"/>
              <a:gd name="connsiteY29" fmla="*/ 1 h 468934"/>
              <a:gd name="connsiteX30" fmla="*/ 143647 w 287417"/>
              <a:gd name="connsiteY30" fmla="*/ 25 h 4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417" h="468934">
                <a:moveTo>
                  <a:pt x="198410" y="108419"/>
                </a:moveTo>
                <a:cubicBezTo>
                  <a:pt x="230102" y="108962"/>
                  <a:pt x="239519" y="138164"/>
                  <a:pt x="247849" y="157314"/>
                </a:cubicBezTo>
                <a:lnTo>
                  <a:pt x="285879" y="283899"/>
                </a:lnTo>
                <a:cubicBezTo>
                  <a:pt x="295884" y="312286"/>
                  <a:pt x="254142" y="325189"/>
                  <a:pt x="245404" y="296938"/>
                </a:cubicBezTo>
                <a:lnTo>
                  <a:pt x="213622" y="186108"/>
                </a:lnTo>
                <a:lnTo>
                  <a:pt x="197324" y="187195"/>
                </a:lnTo>
                <a:lnTo>
                  <a:pt x="253825" y="377887"/>
                </a:lnTo>
                <a:lnTo>
                  <a:pt x="204835" y="377887"/>
                </a:lnTo>
                <a:lnTo>
                  <a:pt x="204835" y="468934"/>
                </a:lnTo>
                <a:lnTo>
                  <a:pt x="154435" y="468934"/>
                </a:lnTo>
                <a:lnTo>
                  <a:pt x="154435" y="377887"/>
                </a:lnTo>
                <a:lnTo>
                  <a:pt x="132981" y="377887"/>
                </a:lnTo>
                <a:lnTo>
                  <a:pt x="132981" y="468934"/>
                </a:lnTo>
                <a:lnTo>
                  <a:pt x="82581" y="468934"/>
                </a:lnTo>
                <a:lnTo>
                  <a:pt x="82581" y="377887"/>
                </a:lnTo>
                <a:lnTo>
                  <a:pt x="35425" y="377887"/>
                </a:lnTo>
                <a:lnTo>
                  <a:pt x="90297" y="186108"/>
                </a:lnTo>
                <a:lnTo>
                  <a:pt x="71825" y="182305"/>
                </a:lnTo>
                <a:lnTo>
                  <a:pt x="40586" y="298568"/>
                </a:lnTo>
                <a:cubicBezTo>
                  <a:pt x="31532" y="326139"/>
                  <a:pt x="-7268" y="313780"/>
                  <a:pt x="1199" y="287159"/>
                </a:cubicBezTo>
                <a:lnTo>
                  <a:pt x="39228" y="159487"/>
                </a:lnTo>
                <a:cubicBezTo>
                  <a:pt x="50864" y="124717"/>
                  <a:pt x="69018" y="109098"/>
                  <a:pt x="90026" y="108555"/>
                </a:cubicBezTo>
                <a:close/>
                <a:moveTo>
                  <a:pt x="143708" y="0"/>
                </a:moveTo>
                <a:cubicBezTo>
                  <a:pt x="173531" y="0"/>
                  <a:pt x="197708" y="24177"/>
                  <a:pt x="197708" y="54000"/>
                </a:cubicBezTo>
                <a:cubicBezTo>
                  <a:pt x="197708" y="83823"/>
                  <a:pt x="173531" y="108000"/>
                  <a:pt x="143708" y="108000"/>
                </a:cubicBezTo>
                <a:cubicBezTo>
                  <a:pt x="113885" y="108000"/>
                  <a:pt x="89708" y="83823"/>
                  <a:pt x="89708" y="54000"/>
                </a:cubicBezTo>
                <a:cubicBezTo>
                  <a:pt x="89708" y="39089"/>
                  <a:pt x="95753" y="25589"/>
                  <a:pt x="105525" y="15816"/>
                </a:cubicBezTo>
                <a:lnTo>
                  <a:pt x="110121" y="13913"/>
                </a:lnTo>
                <a:lnTo>
                  <a:pt x="110167" y="13845"/>
                </a:lnTo>
                <a:cubicBezTo>
                  <a:pt x="118720" y="5291"/>
                  <a:pt x="130537" y="1"/>
                  <a:pt x="143589" y="1"/>
                </a:cubicBezTo>
                <a:lnTo>
                  <a:pt x="143647" y="25"/>
                </a:lnTo>
                <a:close/>
              </a:path>
            </a:pathLst>
          </a:custGeom>
          <a:solidFill>
            <a:srgbClr val="089BD6"/>
          </a:solidFill>
          <a:ln w="158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endParaRPr>
          </a:p>
        </p:txBody>
      </p:sp>
      <p:sp>
        <p:nvSpPr>
          <p:cNvPr id="258" name="Right Arrow 24">
            <a:extLst>
              <a:ext uri="{FF2B5EF4-FFF2-40B4-BE49-F238E27FC236}">
                <a16:creationId xmlns:a16="http://schemas.microsoft.com/office/drawing/2014/main" id="{6CCD04BD-0E9B-4F6A-8FB0-26CEC584CBA9}"/>
              </a:ext>
            </a:extLst>
          </p:cNvPr>
          <p:cNvSpPr/>
          <p:nvPr/>
        </p:nvSpPr>
        <p:spPr>
          <a:xfrm rot="5400000">
            <a:off x="1378739" y="4190260"/>
            <a:ext cx="457195" cy="576944"/>
          </a:xfrm>
          <a:prstGeom prst="rightArrow">
            <a:avLst>
              <a:gd name="adj1" fmla="val 64286"/>
              <a:gd name="adj2" fmla="val 69122"/>
            </a:avLst>
          </a:prstGeom>
          <a:solidFill>
            <a:srgbClr val="FF5353"/>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59" name="Right Arrow 24">
            <a:extLst>
              <a:ext uri="{FF2B5EF4-FFF2-40B4-BE49-F238E27FC236}">
                <a16:creationId xmlns:a16="http://schemas.microsoft.com/office/drawing/2014/main" id="{25E6D818-3E63-450F-96CE-89EF9DA33F42}"/>
              </a:ext>
            </a:extLst>
          </p:cNvPr>
          <p:cNvSpPr/>
          <p:nvPr/>
        </p:nvSpPr>
        <p:spPr>
          <a:xfrm>
            <a:off x="2506543" y="4941687"/>
            <a:ext cx="457195" cy="576944"/>
          </a:xfrm>
          <a:prstGeom prst="rightArrow">
            <a:avLst>
              <a:gd name="adj1" fmla="val 64286"/>
              <a:gd name="adj2" fmla="val 69122"/>
            </a:avLst>
          </a:prstGeom>
          <a:solidFill>
            <a:srgbClr val="09ADEC"/>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60" name="Content Placeholder 2">
            <a:extLst>
              <a:ext uri="{FF2B5EF4-FFF2-40B4-BE49-F238E27FC236}">
                <a16:creationId xmlns:a16="http://schemas.microsoft.com/office/drawing/2014/main" id="{65895EFC-C03E-4A50-84A3-0F5077BFC583}"/>
              </a:ext>
            </a:extLst>
          </p:cNvPr>
          <p:cNvSpPr txBox="1">
            <a:spLocks/>
          </p:cNvSpPr>
          <p:nvPr/>
        </p:nvSpPr>
        <p:spPr>
          <a:xfrm>
            <a:off x="3121368" y="4853697"/>
            <a:ext cx="6124461" cy="995418"/>
          </a:xfrm>
          <a:prstGeom prst="rect">
            <a:avLst/>
          </a:prstGeom>
        </p:spPr>
        <p:txBody>
          <a:bodyPr vert="horz" lIns="0" tIns="0" rIns="0" bIns="0" rtlCol="0">
            <a:noAutofit/>
          </a:bodyPr>
          <a:lstStyle>
            <a:lvl1pPr marL="0" indent="0" algn="l" defTabSz="457200" rtl="0" eaLnBrk="1" latinLnBrk="0" hangingPunct="1">
              <a:spcBef>
                <a:spcPts val="0"/>
              </a:spcBef>
              <a:buFont typeface="Arial"/>
              <a:buNone/>
              <a:defRPr sz="2400" kern="1200">
                <a:solidFill>
                  <a:schemeClr val="accent6"/>
                </a:solidFill>
                <a:latin typeface="+mn-lt"/>
                <a:ea typeface="+mn-ea"/>
                <a:cs typeface="+mn-cs"/>
              </a:defRPr>
            </a:lvl1pPr>
            <a:lvl2pPr marL="228600" indent="-228600" algn="l" defTabSz="457200" rtl="0" eaLnBrk="1" latinLnBrk="0" hangingPunct="1">
              <a:spcBef>
                <a:spcPts val="0"/>
              </a:spcBef>
              <a:buFont typeface="Arial"/>
              <a:buChar char="•"/>
              <a:defRPr sz="2400" kern="1200">
                <a:solidFill>
                  <a:schemeClr val="accent6"/>
                </a:solidFill>
                <a:latin typeface="+mn-lt"/>
                <a:ea typeface="+mn-ea"/>
                <a:cs typeface="+mn-cs"/>
              </a:defRPr>
            </a:lvl2pPr>
            <a:lvl3pPr marL="457200" indent="-228600" algn="l" defTabSz="457200" rtl="0" eaLnBrk="1" latinLnBrk="0" hangingPunct="1">
              <a:spcBef>
                <a:spcPts val="0"/>
              </a:spcBef>
              <a:buFont typeface="Lucida Grande"/>
              <a:buChar char="­"/>
              <a:defRPr sz="2000" kern="1200">
                <a:solidFill>
                  <a:schemeClr val="accent6"/>
                </a:solidFill>
                <a:latin typeface="+mn-lt"/>
                <a:ea typeface="+mn-ea"/>
                <a:cs typeface="+mn-cs"/>
              </a:defRPr>
            </a:lvl3pPr>
            <a:lvl4pPr marL="685800" indent="-228600" algn="l" defTabSz="457200" rtl="0" eaLnBrk="1" latinLnBrk="0" hangingPunct="1">
              <a:spcBef>
                <a:spcPts val="0"/>
              </a:spcBef>
              <a:buFont typeface="Arial"/>
              <a:buChar char="–"/>
              <a:defRPr sz="1800" kern="1200">
                <a:solidFill>
                  <a:schemeClr val="accent6"/>
                </a:solidFill>
                <a:latin typeface="+mn-lt"/>
                <a:ea typeface="+mn-ea"/>
                <a:cs typeface="+mn-cs"/>
              </a:defRPr>
            </a:lvl4pPr>
            <a:lvl5pPr marL="0" indent="0" algn="l" defTabSz="457200" rtl="0" eaLnBrk="1" latinLnBrk="0" hangingPunct="1">
              <a:spcBef>
                <a:spcPts val="600"/>
              </a:spcBef>
              <a:buFont typeface="Arial"/>
              <a:buNone/>
              <a:defRPr sz="2400" b="0" kern="1200">
                <a:solidFill>
                  <a:schemeClr val="accent6"/>
                </a:solidFill>
                <a:latin typeface="Segoe Semibold"/>
                <a:ea typeface="+mn-ea"/>
                <a:cs typeface="Segoe Semi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solidFill>
                  <a:schemeClr val="tx1">
                    <a:lumMod val="85000"/>
                    <a:lumOff val="15000"/>
                  </a:schemeClr>
                </a:solidFill>
                <a:latin typeface="Arial Narrow" panose="020B0606020202030204" pitchFamily="34" charset="0"/>
              </a:rPr>
              <a:t>compared to </a:t>
            </a:r>
            <a:r>
              <a:rPr lang="en-US" sz="3600" b="1" dirty="0">
                <a:solidFill>
                  <a:srgbClr val="00B0F0"/>
                </a:solidFill>
                <a:latin typeface="Arial Narrow" panose="020B0606020202030204" pitchFamily="34" charset="0"/>
              </a:rPr>
              <a:t>1–8%</a:t>
            </a:r>
            <a:r>
              <a:rPr lang="en-US" sz="3200" b="1" dirty="0">
                <a:solidFill>
                  <a:schemeClr val="tx1">
                    <a:lumMod val="85000"/>
                    <a:lumOff val="15000"/>
                  </a:schemeClr>
                </a:solidFill>
                <a:latin typeface="Arial Narrow" panose="020B0606020202030204" pitchFamily="34" charset="0"/>
              </a:rPr>
              <a:t> </a:t>
            </a:r>
            <a:r>
              <a:rPr lang="en-US" sz="2800" b="1" dirty="0">
                <a:solidFill>
                  <a:schemeClr val="tx1">
                    <a:lumMod val="85000"/>
                    <a:lumOff val="15000"/>
                  </a:schemeClr>
                </a:solidFill>
                <a:latin typeface="Arial Narrow" panose="020B0606020202030204" pitchFamily="34" charset="0"/>
              </a:rPr>
              <a:t>with adequate therapy</a:t>
            </a:r>
            <a:endParaRPr lang="fr-CA" sz="2800" b="1" dirty="0">
              <a:solidFill>
                <a:schemeClr val="tx1">
                  <a:lumMod val="85000"/>
                  <a:lumOff val="15000"/>
                </a:schemeClr>
              </a:solidFill>
              <a:latin typeface="Arial Narrow" panose="020B0606020202030204" pitchFamily="34" charset="0"/>
            </a:endParaRPr>
          </a:p>
        </p:txBody>
      </p:sp>
    </p:spTree>
    <p:extLst>
      <p:ext uri="{BB962C8B-B14F-4D97-AF65-F5344CB8AC3E}">
        <p14:creationId xmlns:p14="http://schemas.microsoft.com/office/powerpoint/2010/main" val="11018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0" grpId="0"/>
      <p:bldP spid="231" grpId="0"/>
      <p:bldP spid="258" grpId="0" animBg="1"/>
      <p:bldP spid="259" grpId="0" animBg="1"/>
      <p:bldP spid="2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797" y="239135"/>
            <a:ext cx="2102278" cy="828085"/>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7066946" cy="218521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DVT Diagnostic &amp; </a:t>
            </a:r>
            <a:b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Treatment  Algorithm</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307469"/>
            <a:ext cx="8988258"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Bates SM, et al. Diagnosis of DVT: Antithrombotic Therapy and Prevention of Thrombosis, 9th 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American College of Chest Physicians Evidence‐Based Clinical Practice Guidelines. Chest 2012;141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Suppl):e351S‐418S.</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3127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0" name="Rounded Rectangle 11">
            <a:extLst>
              <a:ext uri="{FF2B5EF4-FFF2-40B4-BE49-F238E27FC236}">
                <a16:creationId xmlns:a16="http://schemas.microsoft.com/office/drawing/2014/main" id="{F208548C-8CF9-4BA0-BF5F-8CD94F378ED0}"/>
              </a:ext>
            </a:extLst>
          </p:cNvPr>
          <p:cNvSpPr/>
          <p:nvPr/>
        </p:nvSpPr>
        <p:spPr>
          <a:xfrm>
            <a:off x="799965" y="1595327"/>
            <a:ext cx="6201830" cy="771295"/>
          </a:xfrm>
          <a:prstGeom prst="roundRect">
            <a:avLst/>
          </a:prstGeom>
          <a:solidFill>
            <a:srgbClr val="19325C"/>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2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Level</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Wells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Probability</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Score</a:t>
            </a:r>
          </a:p>
        </p:txBody>
      </p:sp>
      <p:cxnSp>
        <p:nvCxnSpPr>
          <p:cNvPr id="11" name="Straight Arrow Connector 10">
            <a:extLst>
              <a:ext uri="{FF2B5EF4-FFF2-40B4-BE49-F238E27FC236}">
                <a16:creationId xmlns:a16="http://schemas.microsoft.com/office/drawing/2014/main" id="{DCA201D7-B6E5-478C-824C-E1A6018CB14A}"/>
              </a:ext>
            </a:extLst>
          </p:cNvPr>
          <p:cNvCxnSpPr/>
          <p:nvPr/>
        </p:nvCxnSpPr>
        <p:spPr bwMode="auto">
          <a:xfrm>
            <a:off x="5590176" y="3046754"/>
            <a:ext cx="1" cy="27384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02E4EF3-90C1-40BB-8726-6BAE004979BB}"/>
              </a:ext>
            </a:extLst>
          </p:cNvPr>
          <p:cNvCxnSpPr/>
          <p:nvPr/>
        </p:nvCxnSpPr>
        <p:spPr bwMode="auto">
          <a:xfrm>
            <a:off x="3965058" y="3062072"/>
            <a:ext cx="1630135" cy="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C23D50-D98A-4BDC-930D-52811BB58021}"/>
              </a:ext>
            </a:extLst>
          </p:cNvPr>
          <p:cNvCxnSpPr/>
          <p:nvPr/>
        </p:nvCxnSpPr>
        <p:spPr bwMode="auto">
          <a:xfrm>
            <a:off x="3974263" y="2387789"/>
            <a:ext cx="1" cy="68158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0C9D292-11A8-4B34-ADBC-678A06EE25F3}"/>
              </a:ext>
            </a:extLst>
          </p:cNvPr>
          <p:cNvSpPr txBox="1"/>
          <p:nvPr/>
        </p:nvSpPr>
        <p:spPr>
          <a:xfrm>
            <a:off x="4058187" y="2503077"/>
            <a:ext cx="3622823"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2 or greater Wells Score </a:t>
            </a:r>
          </a:p>
        </p:txBody>
      </p:sp>
      <p:sp>
        <p:nvSpPr>
          <p:cNvPr id="16" name="Down Arrow 45">
            <a:extLst>
              <a:ext uri="{FF2B5EF4-FFF2-40B4-BE49-F238E27FC236}">
                <a16:creationId xmlns:a16="http://schemas.microsoft.com/office/drawing/2014/main" id="{68BE836A-D319-4B8D-A30A-213313AF76E6}"/>
              </a:ext>
            </a:extLst>
          </p:cNvPr>
          <p:cNvSpPr/>
          <p:nvPr/>
        </p:nvSpPr>
        <p:spPr>
          <a:xfrm flipH="1">
            <a:off x="5541635" y="3856652"/>
            <a:ext cx="115100" cy="337268"/>
          </a:xfrm>
          <a:prstGeom prst="downArrow">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Narrow" panose="020B0606020202030204" pitchFamily="34" charset="0"/>
              <a:ea typeface="+mn-ea"/>
              <a:cs typeface="Candara"/>
            </a:endParaRPr>
          </a:p>
        </p:txBody>
      </p:sp>
      <p:sp>
        <p:nvSpPr>
          <p:cNvPr id="17" name="TextBox 16">
            <a:extLst>
              <a:ext uri="{FF2B5EF4-FFF2-40B4-BE49-F238E27FC236}">
                <a16:creationId xmlns:a16="http://schemas.microsoft.com/office/drawing/2014/main" id="{5846FE81-9F12-43D6-AA05-A3C47F0D5722}"/>
              </a:ext>
            </a:extLst>
          </p:cNvPr>
          <p:cNvSpPr txBox="1"/>
          <p:nvPr/>
        </p:nvSpPr>
        <p:spPr>
          <a:xfrm>
            <a:off x="1979479" y="5093115"/>
            <a:ext cx="6120680" cy="70788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19325C"/>
              </a:buClr>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First choice: </a:t>
            </a:r>
            <a:r>
              <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proximal ultrasound</a:t>
            </a:r>
          </a:p>
          <a:p>
            <a:pPr marL="342900" marR="0" lvl="0" indent="-342900" algn="l" defTabSz="457200" rtl="0" eaLnBrk="1" fontAlgn="auto" latinLnBrk="0" hangingPunct="1">
              <a:lnSpc>
                <a:spcPct val="100000"/>
              </a:lnSpc>
              <a:spcBef>
                <a:spcPts val="0"/>
              </a:spcBef>
              <a:spcAft>
                <a:spcPts val="0"/>
              </a:spcAft>
              <a:buClr>
                <a:srgbClr val="19325C"/>
              </a:buClr>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Many centers: </a:t>
            </a:r>
            <a:r>
              <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full leg ultrasound "automatic"</a:t>
            </a:r>
          </a:p>
        </p:txBody>
      </p:sp>
      <p:sp>
        <p:nvSpPr>
          <p:cNvPr id="18" name="Rounded Rectangle 31">
            <a:extLst>
              <a:ext uri="{FF2B5EF4-FFF2-40B4-BE49-F238E27FC236}">
                <a16:creationId xmlns:a16="http://schemas.microsoft.com/office/drawing/2014/main" id="{0EB29BB7-63C7-4886-A4E5-68C49390E0B9}"/>
              </a:ext>
            </a:extLst>
          </p:cNvPr>
          <p:cNvSpPr/>
          <p:nvPr/>
        </p:nvSpPr>
        <p:spPr>
          <a:xfrm>
            <a:off x="4810244" y="3315954"/>
            <a:ext cx="1590530" cy="568675"/>
          </a:xfrm>
          <a:prstGeom prst="roundRect">
            <a:avLst/>
          </a:prstGeom>
          <a:solidFill>
            <a:srgbClr val="FF5353"/>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Likely</a:t>
            </a:r>
            <a:endParaRPr kumimoji="0" lang="es-ES_tradnl" sz="20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endParaRPr>
          </a:p>
        </p:txBody>
      </p:sp>
      <p:sp>
        <p:nvSpPr>
          <p:cNvPr id="19" name="Rounded Rectangle 32">
            <a:extLst>
              <a:ext uri="{FF2B5EF4-FFF2-40B4-BE49-F238E27FC236}">
                <a16:creationId xmlns:a16="http://schemas.microsoft.com/office/drawing/2014/main" id="{F34ECCE0-468E-49C6-9B3E-34B9EAC0AF98}"/>
              </a:ext>
            </a:extLst>
          </p:cNvPr>
          <p:cNvSpPr/>
          <p:nvPr/>
        </p:nvSpPr>
        <p:spPr>
          <a:xfrm>
            <a:off x="4810244" y="4210490"/>
            <a:ext cx="1590530" cy="568675"/>
          </a:xfrm>
          <a:prstGeom prst="roundRect">
            <a:avLst/>
          </a:prstGeom>
          <a:solidFill>
            <a:srgbClr val="DCF4F8"/>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srgbClr val="000000"/>
                </a:solidFill>
                <a:effectLst/>
                <a:uLnTx/>
                <a:uFillTx/>
                <a:latin typeface="Arial Narrow" panose="020B0606020202030204" pitchFamily="34" charset="0"/>
                <a:ea typeface="MS PGothic" charset="0"/>
                <a:cs typeface="Candara"/>
              </a:rPr>
              <a:t>Ultrasound</a:t>
            </a:r>
            <a:endPar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endParaRPr>
          </a:p>
        </p:txBody>
      </p:sp>
      <p:pic>
        <p:nvPicPr>
          <p:cNvPr id="20" name="Picture 19" descr="A person wearing a dress&#10;&#10;Description automatically generated">
            <a:extLst>
              <a:ext uri="{FF2B5EF4-FFF2-40B4-BE49-F238E27FC236}">
                <a16:creationId xmlns:a16="http://schemas.microsoft.com/office/drawing/2014/main" id="{3984C166-38B3-46D2-A05A-FDF6080B4A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41452" y="2423827"/>
            <a:ext cx="2624702" cy="3926552"/>
          </a:xfrm>
          <a:prstGeom prst="rect">
            <a:avLst/>
          </a:prstGeom>
        </p:spPr>
      </p:pic>
      <p:grpSp>
        <p:nvGrpSpPr>
          <p:cNvPr id="21" name="Group 66">
            <a:extLst>
              <a:ext uri="{FF2B5EF4-FFF2-40B4-BE49-F238E27FC236}">
                <a16:creationId xmlns:a16="http://schemas.microsoft.com/office/drawing/2014/main" id="{93410721-A4E8-44F0-AE08-9DA39A5A1DEC}"/>
              </a:ext>
            </a:extLst>
          </p:cNvPr>
          <p:cNvGrpSpPr/>
          <p:nvPr/>
        </p:nvGrpSpPr>
        <p:grpSpPr>
          <a:xfrm>
            <a:off x="6452692" y="3409987"/>
            <a:ext cx="2613437" cy="369331"/>
            <a:chOff x="6300192" y="2885375"/>
            <a:chExt cx="2292051" cy="323913"/>
          </a:xfrm>
        </p:grpSpPr>
        <p:sp>
          <p:nvSpPr>
            <p:cNvPr id="22" name="Right Arrow 38">
              <a:extLst>
                <a:ext uri="{FF2B5EF4-FFF2-40B4-BE49-F238E27FC236}">
                  <a16:creationId xmlns:a16="http://schemas.microsoft.com/office/drawing/2014/main" id="{2B37F325-1B55-4C92-9FF8-5C65862E50E4}"/>
                </a:ext>
              </a:extLst>
            </p:cNvPr>
            <p:cNvSpPr/>
            <p:nvPr/>
          </p:nvSpPr>
          <p:spPr>
            <a:xfrm>
              <a:off x="6300192" y="3000131"/>
              <a:ext cx="576064" cy="144016"/>
            </a:xfrm>
            <a:prstGeom prst="rightArrow">
              <a:avLst/>
            </a:prstGeom>
            <a:solidFill>
              <a:srgbClr val="FF5353"/>
            </a:solidFill>
            <a:ln>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accent6">
                    <a:lumMod val="75000"/>
                  </a:schemeClr>
                </a:solidFill>
                <a:latin typeface="Candara" pitchFamily="34" charset="0"/>
                <a:cs typeface="Candara"/>
              </a:endParaRPr>
            </a:p>
          </p:txBody>
        </p:sp>
        <p:sp>
          <p:nvSpPr>
            <p:cNvPr id="23" name="Rectangle 22">
              <a:extLst>
                <a:ext uri="{FF2B5EF4-FFF2-40B4-BE49-F238E27FC236}">
                  <a16:creationId xmlns:a16="http://schemas.microsoft.com/office/drawing/2014/main" id="{237654FD-686F-46ED-B61D-F011D0A3124F}"/>
                </a:ext>
              </a:extLst>
            </p:cNvPr>
            <p:cNvSpPr/>
            <p:nvPr/>
          </p:nvSpPr>
          <p:spPr>
            <a:xfrm>
              <a:off x="6897883" y="2885375"/>
              <a:ext cx="1694360" cy="323913"/>
            </a:xfrm>
            <a:prstGeom prst="rect">
              <a:avLst/>
            </a:prstGeom>
          </p:spPr>
          <p:txBody>
            <a:bodyPr wrap="none">
              <a:spAutoFit/>
            </a:bodyPr>
            <a:lstStyle/>
            <a:p>
              <a:r>
                <a:rPr lang="en-CA" b="1" dirty="0">
                  <a:solidFill>
                    <a:prstClr val="black"/>
                  </a:solidFill>
                  <a:latin typeface="Arial Narrow" panose="020B0606020202030204" pitchFamily="34" charset="0"/>
                  <a:cs typeface="Candara"/>
                </a:rPr>
                <a:t>Rx anticoagulation </a:t>
              </a:r>
            </a:p>
          </p:txBody>
        </p:sp>
      </p:grpSp>
    </p:spTree>
    <p:extLst>
      <p:ext uri="{BB962C8B-B14F-4D97-AF65-F5344CB8AC3E}">
        <p14:creationId xmlns:p14="http://schemas.microsoft.com/office/powerpoint/2010/main" val="305967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dress&#10;&#10;Description automatically generated">
            <a:extLst>
              <a:ext uri="{FF2B5EF4-FFF2-40B4-BE49-F238E27FC236}">
                <a16:creationId xmlns:a16="http://schemas.microsoft.com/office/drawing/2014/main" id="{1CA66B8B-0B9B-4F6C-9F87-EF00477E75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853240" y="6894"/>
            <a:ext cx="4269667" cy="638741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10</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737360"/>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314750"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794757"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990812" y="3110088"/>
            <a:ext cx="7082643" cy="1477328"/>
          </a:xfrm>
          <a:prstGeom prst="rect">
            <a:avLst/>
          </a:prstGeom>
        </p:spPr>
        <p:txBody>
          <a:bodyPr wrap="square">
            <a:spAutoFit/>
          </a:bodyPr>
          <a:lstStyle/>
          <a:p>
            <a:pPr lvl="0" algn="ctr">
              <a:defRPr/>
            </a:pPr>
            <a:r>
              <a:rPr lang="en-CA" sz="3000" b="1" dirty="0">
                <a:solidFill>
                  <a:prstClr val="white">
                    <a:lumMod val="95000"/>
                  </a:prstClr>
                </a:solidFill>
                <a:latin typeface="Arial Narrow" panose="020B0606020202030204" pitchFamily="34" charset="0"/>
                <a:cs typeface="Candara"/>
              </a:rPr>
              <a:t>You started apixaban last night. Stella comes back to your office the next day to review the results. The proximal US is negative.</a:t>
            </a: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2056744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48854" y="1429912"/>
            <a:ext cx="7834510" cy="769441"/>
          </a:xfrm>
          <a:prstGeom prst="rect">
            <a:avLst/>
          </a:prstGeom>
        </p:spPr>
        <p:txBody>
          <a:bodyPr wrap="square">
            <a:spAutoFit/>
          </a:bodyPr>
          <a:lstStyle/>
          <a:p>
            <a:pPr lvl="0" algn="ctr">
              <a:defRPr/>
            </a:pPr>
            <a:r>
              <a:rPr lang="en-CA" sz="4400" b="1" dirty="0">
                <a:solidFill>
                  <a:prstClr val="white">
                    <a:lumMod val="95000"/>
                  </a:prstClr>
                </a:solidFill>
                <a:latin typeface="Arial Narrow" panose="020B0606020202030204" pitchFamily="34" charset="0"/>
                <a:cs typeface="Candara"/>
              </a:rPr>
              <a:t>What would you do now? </a:t>
            </a:r>
            <a:endParaRPr kumimoji="0" lang="en-CA" sz="44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&amp; order D-dimer test to rule out DVT</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&amp; order a full leg US (above and below knee)</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apixaban &amp; order full leg US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and conduct no further tests </a:t>
            </a:r>
            <a:endParaRPr kumimoji="0" lang="en-CA" sz="4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34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2" end="2"/>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3" end="3"/>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23965"/>
            <a:ext cx="9144000" cy="54864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97010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797" y="239135"/>
            <a:ext cx="2102278" cy="828085"/>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7066946" cy="218521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DVT Diagnostic &amp; </a:t>
            </a:r>
            <a:b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Treatment  Algorithm</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307469"/>
            <a:ext cx="8988258"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Bates SM, et al. Diagnosis of DVT: Antithrombotic Therapy and Prevention of Thrombosis, 9th 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American College of Chest Physicians Evidence‐Based Clinical Practice Guidelines. Chest 2012;141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Suppl):e351S‐418S.</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3127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0" name="Rounded Rectangle 11">
            <a:extLst>
              <a:ext uri="{FF2B5EF4-FFF2-40B4-BE49-F238E27FC236}">
                <a16:creationId xmlns:a16="http://schemas.microsoft.com/office/drawing/2014/main" id="{F208548C-8CF9-4BA0-BF5F-8CD94F378ED0}"/>
              </a:ext>
            </a:extLst>
          </p:cNvPr>
          <p:cNvSpPr/>
          <p:nvPr/>
        </p:nvSpPr>
        <p:spPr>
          <a:xfrm>
            <a:off x="799965" y="1434907"/>
            <a:ext cx="6201830" cy="771295"/>
          </a:xfrm>
          <a:prstGeom prst="roundRect">
            <a:avLst/>
          </a:prstGeom>
          <a:solidFill>
            <a:srgbClr val="19325C"/>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2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Level</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Wells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Probability</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Score</a:t>
            </a:r>
          </a:p>
        </p:txBody>
      </p:sp>
      <p:cxnSp>
        <p:nvCxnSpPr>
          <p:cNvPr id="11" name="Straight Arrow Connector 10">
            <a:extLst>
              <a:ext uri="{FF2B5EF4-FFF2-40B4-BE49-F238E27FC236}">
                <a16:creationId xmlns:a16="http://schemas.microsoft.com/office/drawing/2014/main" id="{DCA201D7-B6E5-478C-824C-E1A6018CB14A}"/>
              </a:ext>
            </a:extLst>
          </p:cNvPr>
          <p:cNvCxnSpPr/>
          <p:nvPr/>
        </p:nvCxnSpPr>
        <p:spPr bwMode="auto">
          <a:xfrm>
            <a:off x="5590176" y="2886334"/>
            <a:ext cx="1" cy="27384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02E4EF3-90C1-40BB-8726-6BAE004979BB}"/>
              </a:ext>
            </a:extLst>
          </p:cNvPr>
          <p:cNvCxnSpPr/>
          <p:nvPr/>
        </p:nvCxnSpPr>
        <p:spPr bwMode="auto">
          <a:xfrm>
            <a:off x="3965058" y="2901652"/>
            <a:ext cx="1630135" cy="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C23D50-D98A-4BDC-930D-52811BB58021}"/>
              </a:ext>
            </a:extLst>
          </p:cNvPr>
          <p:cNvCxnSpPr/>
          <p:nvPr/>
        </p:nvCxnSpPr>
        <p:spPr bwMode="auto">
          <a:xfrm>
            <a:off x="3974263" y="2227369"/>
            <a:ext cx="1" cy="68158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0C9D292-11A8-4B34-ADBC-678A06EE25F3}"/>
              </a:ext>
            </a:extLst>
          </p:cNvPr>
          <p:cNvSpPr txBox="1"/>
          <p:nvPr/>
        </p:nvSpPr>
        <p:spPr>
          <a:xfrm>
            <a:off x="4058187" y="2342657"/>
            <a:ext cx="3622823"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2 or greater Wells Score </a:t>
            </a:r>
          </a:p>
        </p:txBody>
      </p:sp>
      <p:sp>
        <p:nvSpPr>
          <p:cNvPr id="16" name="Down Arrow 45">
            <a:extLst>
              <a:ext uri="{FF2B5EF4-FFF2-40B4-BE49-F238E27FC236}">
                <a16:creationId xmlns:a16="http://schemas.microsoft.com/office/drawing/2014/main" id="{68BE836A-D319-4B8D-A30A-213313AF76E6}"/>
              </a:ext>
            </a:extLst>
          </p:cNvPr>
          <p:cNvSpPr/>
          <p:nvPr/>
        </p:nvSpPr>
        <p:spPr>
          <a:xfrm flipH="1">
            <a:off x="5541635" y="3696232"/>
            <a:ext cx="115100" cy="337268"/>
          </a:xfrm>
          <a:prstGeom prst="downArrow">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Narrow" panose="020B0606020202030204" pitchFamily="34" charset="0"/>
              <a:ea typeface="+mn-ea"/>
              <a:cs typeface="Candara"/>
            </a:endParaRPr>
          </a:p>
        </p:txBody>
      </p:sp>
      <p:sp>
        <p:nvSpPr>
          <p:cNvPr id="18" name="Rounded Rectangle 31">
            <a:extLst>
              <a:ext uri="{FF2B5EF4-FFF2-40B4-BE49-F238E27FC236}">
                <a16:creationId xmlns:a16="http://schemas.microsoft.com/office/drawing/2014/main" id="{0EB29BB7-63C7-4886-A4E5-68C49390E0B9}"/>
              </a:ext>
            </a:extLst>
          </p:cNvPr>
          <p:cNvSpPr/>
          <p:nvPr/>
        </p:nvSpPr>
        <p:spPr>
          <a:xfrm>
            <a:off x="4810244" y="3155534"/>
            <a:ext cx="1590530" cy="568675"/>
          </a:xfrm>
          <a:prstGeom prst="roundRect">
            <a:avLst/>
          </a:prstGeom>
          <a:solidFill>
            <a:srgbClr val="FF5353"/>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Likely</a:t>
            </a:r>
            <a:endParaRPr kumimoji="0" lang="es-ES_tradnl" sz="20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endParaRPr>
          </a:p>
        </p:txBody>
      </p:sp>
      <p:sp>
        <p:nvSpPr>
          <p:cNvPr id="19" name="Rounded Rectangle 32">
            <a:extLst>
              <a:ext uri="{FF2B5EF4-FFF2-40B4-BE49-F238E27FC236}">
                <a16:creationId xmlns:a16="http://schemas.microsoft.com/office/drawing/2014/main" id="{F34ECCE0-468E-49C6-9B3E-34B9EAC0AF98}"/>
              </a:ext>
            </a:extLst>
          </p:cNvPr>
          <p:cNvSpPr/>
          <p:nvPr/>
        </p:nvSpPr>
        <p:spPr>
          <a:xfrm>
            <a:off x="4810244" y="4050069"/>
            <a:ext cx="1590530" cy="731520"/>
          </a:xfrm>
          <a:prstGeom prst="roundRect">
            <a:avLst/>
          </a:prstGeom>
          <a:solidFill>
            <a:srgbClr val="DCF4F8"/>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rPr>
              <a:t>Proximal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srgbClr val="000000"/>
                </a:solidFill>
                <a:effectLst/>
                <a:uLnTx/>
                <a:uFillTx/>
                <a:latin typeface="Arial Narrow" panose="020B0606020202030204" pitchFamily="34" charset="0"/>
                <a:ea typeface="MS PGothic" charset="0"/>
                <a:cs typeface="Candara"/>
              </a:rPr>
              <a:t>Ultrasound</a:t>
            </a:r>
            <a:endPar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endParaRPr>
          </a:p>
        </p:txBody>
      </p:sp>
      <p:pic>
        <p:nvPicPr>
          <p:cNvPr id="20" name="Picture 19" descr="A person wearing a dress&#10;&#10;Description automatically generated">
            <a:extLst>
              <a:ext uri="{FF2B5EF4-FFF2-40B4-BE49-F238E27FC236}">
                <a16:creationId xmlns:a16="http://schemas.microsoft.com/office/drawing/2014/main" id="{3984C166-38B3-46D2-A05A-FDF6080B4A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567181" y="2404198"/>
            <a:ext cx="2624702" cy="3926552"/>
          </a:xfrm>
          <a:prstGeom prst="rect">
            <a:avLst/>
          </a:prstGeom>
        </p:spPr>
      </p:pic>
      <p:grpSp>
        <p:nvGrpSpPr>
          <p:cNvPr id="21" name="Group 66">
            <a:extLst>
              <a:ext uri="{FF2B5EF4-FFF2-40B4-BE49-F238E27FC236}">
                <a16:creationId xmlns:a16="http://schemas.microsoft.com/office/drawing/2014/main" id="{93410721-A4E8-44F0-AE08-9DA39A5A1DEC}"/>
              </a:ext>
            </a:extLst>
          </p:cNvPr>
          <p:cNvGrpSpPr/>
          <p:nvPr/>
        </p:nvGrpSpPr>
        <p:grpSpPr>
          <a:xfrm>
            <a:off x="6452692" y="3249567"/>
            <a:ext cx="2613437" cy="369331"/>
            <a:chOff x="6300192" y="2885375"/>
            <a:chExt cx="2292051" cy="323913"/>
          </a:xfrm>
        </p:grpSpPr>
        <p:sp>
          <p:nvSpPr>
            <p:cNvPr id="22" name="Right Arrow 38">
              <a:extLst>
                <a:ext uri="{FF2B5EF4-FFF2-40B4-BE49-F238E27FC236}">
                  <a16:creationId xmlns:a16="http://schemas.microsoft.com/office/drawing/2014/main" id="{2B37F325-1B55-4C92-9FF8-5C65862E50E4}"/>
                </a:ext>
              </a:extLst>
            </p:cNvPr>
            <p:cNvSpPr/>
            <p:nvPr/>
          </p:nvSpPr>
          <p:spPr>
            <a:xfrm>
              <a:off x="6300192" y="3000131"/>
              <a:ext cx="576064" cy="144016"/>
            </a:xfrm>
            <a:prstGeom prst="rightArrow">
              <a:avLst/>
            </a:prstGeom>
            <a:solidFill>
              <a:srgbClr val="FF5353"/>
            </a:solidFill>
            <a:ln>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dirty="0">
                <a:ln>
                  <a:noFill/>
                </a:ln>
                <a:solidFill>
                  <a:srgbClr val="F79646">
                    <a:lumMod val="75000"/>
                  </a:srgbClr>
                </a:solidFill>
                <a:effectLst/>
                <a:uLnTx/>
                <a:uFillTx/>
                <a:latin typeface="Candara" pitchFamily="34" charset="0"/>
                <a:ea typeface="+mn-ea"/>
                <a:cs typeface="Candara"/>
              </a:endParaRPr>
            </a:p>
          </p:txBody>
        </p:sp>
        <p:sp>
          <p:nvSpPr>
            <p:cNvPr id="23" name="Rectangle 22">
              <a:extLst>
                <a:ext uri="{FF2B5EF4-FFF2-40B4-BE49-F238E27FC236}">
                  <a16:creationId xmlns:a16="http://schemas.microsoft.com/office/drawing/2014/main" id="{237654FD-686F-46ED-B61D-F011D0A3124F}"/>
                </a:ext>
              </a:extLst>
            </p:cNvPr>
            <p:cNvSpPr/>
            <p:nvPr/>
          </p:nvSpPr>
          <p:spPr>
            <a:xfrm>
              <a:off x="6897883" y="2885375"/>
              <a:ext cx="1694360" cy="32391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Rx anticoagulation </a:t>
              </a:r>
            </a:p>
          </p:txBody>
        </p:sp>
      </p:grpSp>
      <p:grpSp>
        <p:nvGrpSpPr>
          <p:cNvPr id="24" name="Group 7">
            <a:extLst>
              <a:ext uri="{FF2B5EF4-FFF2-40B4-BE49-F238E27FC236}">
                <a16:creationId xmlns:a16="http://schemas.microsoft.com/office/drawing/2014/main" id="{A48815A1-295D-4306-BD04-F56AB2EC26A9}"/>
              </a:ext>
            </a:extLst>
          </p:cNvPr>
          <p:cNvGrpSpPr>
            <a:grpSpLocks/>
          </p:cNvGrpSpPr>
          <p:nvPr/>
        </p:nvGrpSpPr>
        <p:grpSpPr bwMode="auto">
          <a:xfrm>
            <a:off x="5039051" y="4764384"/>
            <a:ext cx="705771" cy="438296"/>
            <a:chOff x="2412275" y="2356125"/>
            <a:chExt cx="1159451" cy="425502"/>
          </a:xfrm>
        </p:grpSpPr>
        <p:cxnSp>
          <p:nvCxnSpPr>
            <p:cNvPr id="25" name="Straight Arrow Connector 24">
              <a:extLst>
                <a:ext uri="{FF2B5EF4-FFF2-40B4-BE49-F238E27FC236}">
                  <a16:creationId xmlns:a16="http://schemas.microsoft.com/office/drawing/2014/main" id="{58B6E55B-D0A6-44B1-9DB3-5FE4E2D0F976}"/>
                </a:ext>
              </a:extLst>
            </p:cNvPr>
            <p:cNvCxnSpPr/>
            <p:nvPr/>
          </p:nvCxnSpPr>
          <p:spPr bwMode="auto">
            <a:xfrm>
              <a:off x="3546401" y="2554588"/>
              <a:ext cx="0" cy="2270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668A5E-94D1-4AB2-B4A1-1E46CF155748}"/>
                </a:ext>
              </a:extLst>
            </p:cNvPr>
            <p:cNvCxnSpPr/>
            <p:nvPr/>
          </p:nvCxnSpPr>
          <p:spPr>
            <a:xfrm>
              <a:off x="2412275" y="2547296"/>
              <a:ext cx="115945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01D9927-7786-43FC-9BA1-E7ACEA16E023}"/>
                </a:ext>
              </a:extLst>
            </p:cNvPr>
            <p:cNvCxnSpPr/>
            <p:nvPr/>
          </p:nvCxnSpPr>
          <p:spPr>
            <a:xfrm flipV="1">
              <a:off x="2429235" y="2356125"/>
              <a:ext cx="0" cy="19846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E2B9A603-DEAB-4400-8706-2346EA554246}"/>
              </a:ext>
            </a:extLst>
          </p:cNvPr>
          <p:cNvSpPr/>
          <p:nvPr/>
        </p:nvSpPr>
        <p:spPr>
          <a:xfrm>
            <a:off x="6879797" y="5238076"/>
            <a:ext cx="2498246" cy="369332"/>
          </a:xfrm>
          <a:prstGeom prst="rect">
            <a:avLst/>
          </a:prstGeom>
        </p:spPr>
        <p:txBody>
          <a:bodyPr wrap="square">
            <a:spAutoFit/>
          </a:bodyPr>
          <a:lstStyle/>
          <a:p>
            <a:r>
              <a:rPr lang="en-CA" b="1" dirty="0">
                <a:solidFill>
                  <a:prstClr val="black"/>
                </a:solidFill>
                <a:latin typeface="Arial Narrow" panose="020B0606020202030204" pitchFamily="34" charset="0"/>
                <a:cs typeface="Candara"/>
              </a:rPr>
              <a:t>Stop anticoagulation </a:t>
            </a:r>
          </a:p>
        </p:txBody>
      </p:sp>
      <p:sp>
        <p:nvSpPr>
          <p:cNvPr id="29" name="Right Arrow 62">
            <a:extLst>
              <a:ext uri="{FF2B5EF4-FFF2-40B4-BE49-F238E27FC236}">
                <a16:creationId xmlns:a16="http://schemas.microsoft.com/office/drawing/2014/main" id="{17AAE311-0150-4B28-BAFB-2B94FB3858EE}"/>
              </a:ext>
            </a:extLst>
          </p:cNvPr>
          <p:cNvSpPr/>
          <p:nvPr/>
        </p:nvSpPr>
        <p:spPr>
          <a:xfrm>
            <a:off x="6454339" y="5364385"/>
            <a:ext cx="499380" cy="162884"/>
          </a:xfrm>
          <a:prstGeom prst="rightArrow">
            <a:avLst/>
          </a:prstGeom>
          <a:solidFill>
            <a:srgbClr val="ABF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rgbClr val="70AD47">
                  <a:lumMod val="75000"/>
                </a:srgbClr>
              </a:solidFill>
              <a:latin typeface="Lato"/>
              <a:cs typeface="Candara"/>
            </a:endParaRPr>
          </a:p>
        </p:txBody>
      </p:sp>
      <p:sp>
        <p:nvSpPr>
          <p:cNvPr id="30" name="Rounded Rectangle 72">
            <a:extLst>
              <a:ext uri="{FF2B5EF4-FFF2-40B4-BE49-F238E27FC236}">
                <a16:creationId xmlns:a16="http://schemas.microsoft.com/office/drawing/2014/main" id="{4330AE57-6D05-4DDA-A528-9723AC933715}"/>
              </a:ext>
            </a:extLst>
          </p:cNvPr>
          <p:cNvSpPr/>
          <p:nvPr/>
        </p:nvSpPr>
        <p:spPr>
          <a:xfrm>
            <a:off x="5095072" y="5191778"/>
            <a:ext cx="1280160" cy="459598"/>
          </a:xfrm>
          <a:prstGeom prst="roundRect">
            <a:avLst/>
          </a:prstGeom>
          <a:solidFill>
            <a:srgbClr val="ABF559"/>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s-ES_tradnl" sz="2000" b="1" dirty="0" err="1">
                <a:solidFill>
                  <a:srgbClr val="000000"/>
                </a:solidFill>
                <a:latin typeface="Arial Narrow" panose="020B0606020202030204" pitchFamily="34" charset="0"/>
                <a:ea typeface="MS PGothic" charset="0"/>
                <a:cs typeface="Candara"/>
              </a:rPr>
              <a:t>Negative</a:t>
            </a:r>
            <a:endParaRPr lang="es-ES_tradnl" sz="2000" b="1" dirty="0">
              <a:solidFill>
                <a:srgbClr val="000000"/>
              </a:solidFill>
              <a:latin typeface="Arial Narrow" panose="020B0606020202030204" pitchFamily="34" charset="0"/>
              <a:ea typeface="MS PGothic" charset="0"/>
              <a:cs typeface="Candara"/>
            </a:endParaRPr>
          </a:p>
        </p:txBody>
      </p:sp>
      <p:cxnSp>
        <p:nvCxnSpPr>
          <p:cNvPr id="31" name="Straight Arrow Connector 30">
            <a:extLst>
              <a:ext uri="{FF2B5EF4-FFF2-40B4-BE49-F238E27FC236}">
                <a16:creationId xmlns:a16="http://schemas.microsoft.com/office/drawing/2014/main" id="{BA870016-0547-47BB-B33F-4E529422EFED}"/>
              </a:ext>
            </a:extLst>
          </p:cNvPr>
          <p:cNvCxnSpPr>
            <a:cxnSpLocks/>
          </p:cNvCxnSpPr>
          <p:nvPr/>
        </p:nvCxnSpPr>
        <p:spPr bwMode="auto">
          <a:xfrm>
            <a:off x="5765769" y="5669331"/>
            <a:ext cx="0" cy="18288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2">
            <a:extLst>
              <a:ext uri="{FF2B5EF4-FFF2-40B4-BE49-F238E27FC236}">
                <a16:creationId xmlns:a16="http://schemas.microsoft.com/office/drawing/2014/main" id="{4C65A5AC-B2C2-4120-86B6-FA95F6F67B00}"/>
              </a:ext>
            </a:extLst>
          </p:cNvPr>
          <p:cNvSpPr/>
          <p:nvPr/>
        </p:nvSpPr>
        <p:spPr>
          <a:xfrm>
            <a:off x="5089326" y="5852756"/>
            <a:ext cx="1280160" cy="457200"/>
          </a:xfrm>
          <a:prstGeom prst="roundRect">
            <a:avLst/>
          </a:prstGeom>
          <a:solidFill>
            <a:srgbClr val="DCF4F8"/>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rPr>
              <a:t>D-</a:t>
            </a:r>
            <a:r>
              <a:rPr kumimoji="0" lang="es-ES_tradnl" sz="2000" b="1" i="0" u="none" strike="noStrike" kern="1200" cap="none" spc="0" normalizeH="0" baseline="0" noProof="0" dirty="0" err="1">
                <a:ln>
                  <a:noFill/>
                </a:ln>
                <a:solidFill>
                  <a:srgbClr val="000000"/>
                </a:solidFill>
                <a:effectLst/>
                <a:uLnTx/>
                <a:uFillTx/>
                <a:latin typeface="Arial Narrow" panose="020B0606020202030204" pitchFamily="34" charset="0"/>
                <a:ea typeface="MS PGothic" charset="0"/>
                <a:cs typeface="Candara"/>
              </a:rPr>
              <a:t>Dimer</a:t>
            </a:r>
            <a:endPar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endParaRPr>
          </a:p>
        </p:txBody>
      </p:sp>
      <p:sp>
        <p:nvSpPr>
          <p:cNvPr id="33" name="Left Arrow 64">
            <a:extLst>
              <a:ext uri="{FF2B5EF4-FFF2-40B4-BE49-F238E27FC236}">
                <a16:creationId xmlns:a16="http://schemas.microsoft.com/office/drawing/2014/main" id="{ED03522F-D94D-4F04-BAA7-D0978AF28E86}"/>
              </a:ext>
            </a:extLst>
          </p:cNvPr>
          <p:cNvSpPr/>
          <p:nvPr/>
        </p:nvSpPr>
        <p:spPr>
          <a:xfrm>
            <a:off x="3963464" y="4247413"/>
            <a:ext cx="792088" cy="288032"/>
          </a:xfrm>
          <a:prstGeom prst="leftArrow">
            <a:avLst/>
          </a:prstGeom>
          <a:solidFill>
            <a:srgbClr val="FF535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a:endParaRPr>
          </a:p>
        </p:txBody>
      </p:sp>
      <p:sp>
        <p:nvSpPr>
          <p:cNvPr id="34" name="Rounded Rectangle 76">
            <a:extLst>
              <a:ext uri="{FF2B5EF4-FFF2-40B4-BE49-F238E27FC236}">
                <a16:creationId xmlns:a16="http://schemas.microsoft.com/office/drawing/2014/main" id="{9BC73577-4E2F-4DC7-A296-81CEB8FA7031}"/>
              </a:ext>
            </a:extLst>
          </p:cNvPr>
          <p:cNvSpPr/>
          <p:nvPr/>
        </p:nvSpPr>
        <p:spPr>
          <a:xfrm>
            <a:off x="1414350" y="3486738"/>
            <a:ext cx="2500988" cy="1858182"/>
          </a:xfrm>
          <a:prstGeom prst="roundRect">
            <a:avLst/>
          </a:prstGeom>
          <a:solidFill>
            <a:srgbClr val="DCF4F8"/>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21463">
              <a:lnSpc>
                <a:spcPct val="90000"/>
              </a:lnSpc>
              <a:defRPr/>
            </a:pPr>
            <a:r>
              <a:rPr lang="en-CA" sz="2000" b="1" dirty="0">
                <a:solidFill>
                  <a:srgbClr val="000000"/>
                </a:solidFill>
                <a:latin typeface="Arial Narrow" panose="020B0606020202030204" pitchFamily="34" charset="0"/>
              </a:rPr>
              <a:t>If a full leg US is negative, there is no need to do a D-dimer or follow-up US as the diagnosis is ruled out.</a:t>
            </a:r>
          </a:p>
        </p:txBody>
      </p:sp>
    </p:spTree>
    <p:extLst>
      <p:ext uri="{BB962C8B-B14F-4D97-AF65-F5344CB8AC3E}">
        <p14:creationId xmlns:p14="http://schemas.microsoft.com/office/powerpoint/2010/main" val="47966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32"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23965"/>
            <a:ext cx="9144000" cy="54864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97010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597" y="192024"/>
            <a:ext cx="1832403" cy="721782"/>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3550"/>
            <a:ext cx="7066946"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D-dimer Test Background</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431478"/>
            <a:ext cx="8988258" cy="2308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ThrombosisCanada.ca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03917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8DA90F-B2C9-499B-B933-68C471E50322}"/>
              </a:ext>
            </a:extLst>
          </p:cNvPr>
          <p:cNvSpPr/>
          <p:nvPr/>
        </p:nvSpPr>
        <p:spPr>
          <a:xfrm>
            <a:off x="508000" y="1518335"/>
            <a:ext cx="8089900" cy="4585871"/>
          </a:xfrm>
          <a:prstGeom prst="rect">
            <a:avLst/>
          </a:prstGeom>
        </p:spPr>
        <p:txBody>
          <a:bodyPr wrap="square">
            <a:spAutoFit/>
          </a:bodyPr>
          <a:lstStyle/>
          <a:p>
            <a:pPr marL="342900" indent="-342900">
              <a:buClr>
                <a:srgbClr val="5BCCDF"/>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haroni" panose="02010803020104030203" pitchFamily="2" charset="-79"/>
              </a:rPr>
              <a:t>Helps rule out DVT when negative, but of no diagnostic value when positive </a:t>
            </a:r>
          </a:p>
          <a:p>
            <a:pPr marL="342900" indent="-342900">
              <a:buClr>
                <a:srgbClr val="5BCCDF"/>
              </a:buClr>
              <a:buFont typeface="Wingdings" panose="05000000000000000000" pitchFamily="2" charset="2"/>
              <a:buChar char="§"/>
            </a:pPr>
            <a:endParaRPr lang="en-CA" sz="2400" b="1" dirty="0">
              <a:solidFill>
                <a:schemeClr val="tx1">
                  <a:lumMod val="85000"/>
                  <a:lumOff val="15000"/>
                </a:schemeClr>
              </a:solidFill>
              <a:latin typeface="Arial Narrow" panose="020B0606020202030204" pitchFamily="34" charset="0"/>
              <a:cs typeface="Aharoni" panose="02010803020104030203" pitchFamily="2" charset="-79"/>
            </a:endParaRPr>
          </a:p>
          <a:p>
            <a:pPr marL="342900" indent="-342900">
              <a:buClr>
                <a:srgbClr val="5BCCDF"/>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haroni" panose="02010803020104030203" pitchFamily="2" charset="-79"/>
              </a:rPr>
              <a:t>D‐dimer is a sensitive but very non‐specific measure of thrombosis. Although D‐dimer is elevated in patients with DVT, it is also elevated in a variety of other common conditions including:</a:t>
            </a:r>
          </a:p>
          <a:p>
            <a:pPr marL="342900" indent="-342900">
              <a:buClr>
                <a:srgbClr val="5BCCDF"/>
              </a:buClr>
              <a:buFont typeface="Wingdings" panose="05000000000000000000" pitchFamily="2" charset="2"/>
              <a:buChar char="§"/>
            </a:pPr>
            <a:endParaRPr lang="en-CA" sz="1400" b="1" dirty="0">
              <a:solidFill>
                <a:schemeClr val="tx1">
                  <a:lumMod val="85000"/>
                  <a:lumOff val="15000"/>
                </a:schemeClr>
              </a:solidFill>
              <a:latin typeface="Arial Narrow" panose="020B0606020202030204" pitchFamily="34" charset="0"/>
              <a:cs typeface="Aharoni" panose="02010803020104030203" pitchFamily="2" charset="-79"/>
            </a:endParaRPr>
          </a:p>
          <a:p>
            <a:pPr marL="800100" lvl="1" indent="-342900">
              <a:buClr>
                <a:srgbClr val="19325C"/>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inflammatory diseases </a:t>
            </a:r>
          </a:p>
          <a:p>
            <a:pPr marL="800100" lvl="1" indent="-342900">
              <a:buClr>
                <a:srgbClr val="19325C"/>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malignancy, pregnancy </a:t>
            </a:r>
          </a:p>
          <a:p>
            <a:pPr marL="800100" lvl="1" indent="-342900">
              <a:buClr>
                <a:srgbClr val="19325C"/>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surgery</a:t>
            </a:r>
          </a:p>
          <a:p>
            <a:pPr marL="800100" lvl="1" indent="-342900">
              <a:buClr>
                <a:srgbClr val="19325C"/>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trauma </a:t>
            </a:r>
          </a:p>
          <a:p>
            <a:pPr marL="800100" lvl="1" indent="-342900">
              <a:buClr>
                <a:srgbClr val="19325C"/>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and advanced age </a:t>
            </a:r>
          </a:p>
        </p:txBody>
      </p:sp>
    </p:spTree>
    <p:extLst>
      <p:ext uri="{BB962C8B-B14F-4D97-AF65-F5344CB8AC3E}">
        <p14:creationId xmlns:p14="http://schemas.microsoft.com/office/powerpoint/2010/main" val="133247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69062"/>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76365"/>
            <a:ext cx="9144000" cy="82296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847031"/>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a:t>
            </a:r>
            <a:endParaRPr lang="en-US" sz="2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233133" y="1822822"/>
            <a:ext cx="7231228"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Establish the pre-test probability for deep vein thrombosis (DVT) by history, physical exam and Wells Score tool</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2775010"/>
            <a:ext cx="9144000" cy="822960"/>
          </a:xfrm>
          <a:prstGeom prst="rect">
            <a:avLst/>
          </a:prstGeom>
          <a:solidFill>
            <a:srgbClr val="254A87"/>
          </a:solidFill>
        </p:spPr>
        <p:txBody>
          <a:bodyPr wrap="square" rtlCol="0">
            <a:spAutoFit/>
          </a:bodyPr>
          <a:lstStyle/>
          <a:p>
            <a:endParaRPr lang="en-US" dirty="0"/>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2872637"/>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II</a:t>
            </a:r>
            <a:endParaRPr lang="en-US" sz="2400" b="1" dirty="0">
              <a:latin typeface="Arial Narrow" panose="020B0606020202030204" pitchFamily="34" charset="0"/>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190613" y="2819418"/>
            <a:ext cx="6993522" cy="707886"/>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Select the appropriate diagnostic test(s); D-dimer, and ultrasound (US) in accordance with pre-test probability</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3775472"/>
            <a:ext cx="9144000" cy="822960"/>
          </a:xfrm>
          <a:prstGeom prst="rect">
            <a:avLst/>
          </a:prstGeom>
          <a:solidFill>
            <a:srgbClr val="254A87"/>
          </a:solidFill>
        </p:spPr>
        <p:txBody>
          <a:bodyPr wrap="square" rtlCol="0">
            <a:spAutoFit/>
          </a:bodyPr>
          <a:lstStyle/>
          <a:p>
            <a:endParaRPr lang="en-US" dirty="0"/>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3860348"/>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III</a:t>
            </a:r>
            <a:endParaRPr lang="en-US" sz="2400" b="1" dirty="0">
              <a:latin typeface="Arial Narrow" panose="020B0606020202030204" pitchFamily="34" charset="0"/>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190613" y="4001981"/>
            <a:ext cx="7231228" cy="400110"/>
          </a:xfrm>
          <a:prstGeom prst="rect">
            <a:avLst/>
          </a:prstGeom>
          <a:noFill/>
        </p:spPr>
        <p:txBody>
          <a:bodyPr wrap="square" rtlCol="0">
            <a:spAutoFit/>
          </a:bodyPr>
          <a:lstStyle/>
          <a:p>
            <a:r>
              <a:rPr lang="en-CA" sz="2000" b="1">
                <a:solidFill>
                  <a:schemeClr val="bg1"/>
                </a:solidFill>
                <a:latin typeface="Arial Narrow" panose="020B0606020202030204" pitchFamily="34" charset="0"/>
              </a:rPr>
              <a:t>Describe </a:t>
            </a:r>
            <a:r>
              <a:rPr lang="en-CA" sz="2000" b="1" dirty="0">
                <a:solidFill>
                  <a:schemeClr val="bg1"/>
                </a:solidFill>
                <a:latin typeface="Arial Narrow" panose="020B0606020202030204" pitchFamily="34" charset="0"/>
              </a:rPr>
              <a:t>the difference between proximal and full leg ultrasound </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Upon completion of this activity, participants should be able to:</a:t>
            </a:r>
            <a:b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p:txBody>
      </p:sp>
      <p:sp>
        <p:nvSpPr>
          <p:cNvPr id="22" name="TextBox 21">
            <a:extLst>
              <a:ext uri="{FF2B5EF4-FFF2-40B4-BE49-F238E27FC236}">
                <a16:creationId xmlns:a16="http://schemas.microsoft.com/office/drawing/2014/main" id="{6065D9F2-ABD8-460C-BF53-CBCB56082831}"/>
              </a:ext>
            </a:extLst>
          </p:cNvPr>
          <p:cNvSpPr txBox="1"/>
          <p:nvPr/>
        </p:nvSpPr>
        <p:spPr>
          <a:xfrm>
            <a:off x="0" y="4738959"/>
            <a:ext cx="9144000" cy="1097280"/>
          </a:xfrm>
          <a:prstGeom prst="rect">
            <a:avLst/>
          </a:prstGeom>
          <a:solidFill>
            <a:srgbClr val="254A87"/>
          </a:solidFill>
        </p:spPr>
        <p:txBody>
          <a:bodyPr wrap="square" rtlCol="0">
            <a:spAutoFit/>
          </a:bodyPr>
          <a:lstStyle/>
          <a:p>
            <a:endParaRPr lang="en-US" dirty="0"/>
          </a:p>
        </p:txBody>
      </p:sp>
      <p:sp>
        <p:nvSpPr>
          <p:cNvPr id="23" name="Flowchart: Connector 22">
            <a:extLst>
              <a:ext uri="{FF2B5EF4-FFF2-40B4-BE49-F238E27FC236}">
                <a16:creationId xmlns:a16="http://schemas.microsoft.com/office/drawing/2014/main" id="{029D61A9-C58E-4451-BF80-045658AC8FBD}"/>
              </a:ext>
            </a:extLst>
          </p:cNvPr>
          <p:cNvSpPr/>
          <p:nvPr/>
        </p:nvSpPr>
        <p:spPr>
          <a:xfrm>
            <a:off x="266854" y="4928486"/>
            <a:ext cx="640080" cy="64008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IV</a:t>
            </a:r>
            <a:endParaRPr lang="en-US" sz="2400" b="1" dirty="0">
              <a:latin typeface="Arial Narrow" panose="020B0606020202030204" pitchFamily="34" charset="0"/>
            </a:endParaRPr>
          </a:p>
        </p:txBody>
      </p:sp>
      <p:sp>
        <p:nvSpPr>
          <p:cNvPr id="24" name="TextBox 23">
            <a:extLst>
              <a:ext uri="{FF2B5EF4-FFF2-40B4-BE49-F238E27FC236}">
                <a16:creationId xmlns:a16="http://schemas.microsoft.com/office/drawing/2014/main" id="{721CFEB7-1915-46FB-A2D1-838C14525A5F}"/>
              </a:ext>
            </a:extLst>
          </p:cNvPr>
          <p:cNvSpPr txBox="1"/>
          <p:nvPr/>
        </p:nvSpPr>
        <p:spPr>
          <a:xfrm>
            <a:off x="1190613" y="4775230"/>
            <a:ext cx="7231228" cy="1323439"/>
          </a:xfrm>
          <a:prstGeom prst="rect">
            <a:avLst/>
          </a:prstGeom>
          <a:noFill/>
        </p:spPr>
        <p:txBody>
          <a:bodyPr wrap="square" rtlCol="0">
            <a:spAutoFit/>
          </a:bodyPr>
          <a:lstStyle/>
          <a:p>
            <a:r>
              <a:rPr lang="en-CA" sz="2000" b="1" dirty="0">
                <a:solidFill>
                  <a:schemeClr val="bg1"/>
                </a:solidFill>
                <a:latin typeface="Arial Narrow" panose="020B0606020202030204" pitchFamily="34" charset="0"/>
              </a:rPr>
              <a:t>Prescribe initial treatment based on the diagnostic test results for above and below knee (DVT); and select appropriate dose and duration of anticoagulation therapies</a:t>
            </a:r>
          </a:p>
          <a:p>
            <a:endParaRPr lang="en-CA" sz="2000" b="1"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3131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10754" y="1103140"/>
            <a:ext cx="7834510"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What if the original proximal </a:t>
            </a:r>
          </a:p>
          <a:p>
            <a:pPr lvl="0" algn="ctr">
              <a:defRPr/>
            </a:pPr>
            <a:r>
              <a:rPr lang="en-CA" sz="4000" b="1" dirty="0">
                <a:solidFill>
                  <a:prstClr val="white">
                    <a:lumMod val="95000"/>
                  </a:prstClr>
                </a:solidFill>
                <a:latin typeface="Arial Narrow" panose="020B0606020202030204" pitchFamily="34" charset="0"/>
                <a:cs typeface="Candara"/>
              </a:rPr>
              <a:t>ultrasound was positive? </a:t>
            </a:r>
            <a:endPar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apixaban 10 mg bid x 7 days, then 5 mg bid or rivaroxaban 15 mg bid x 21 days, then 20 mg daily</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Start LMWH for 5-10 days and switch to dabigatran 150 mg bid or </a:t>
            </a: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60 mg daily</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Start warfarin</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Start LMWH + warfarin</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418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7">
            <a:extLst>
              <a:ext uri="{FF2B5EF4-FFF2-40B4-BE49-F238E27FC236}">
                <a16:creationId xmlns:a16="http://schemas.microsoft.com/office/drawing/2014/main" id="{A48815A1-295D-4306-BD04-F56AB2EC26A9}"/>
              </a:ext>
            </a:extLst>
          </p:cNvPr>
          <p:cNvGrpSpPr>
            <a:grpSpLocks/>
          </p:cNvGrpSpPr>
          <p:nvPr/>
        </p:nvGrpSpPr>
        <p:grpSpPr bwMode="auto">
          <a:xfrm>
            <a:off x="4556451" y="4840584"/>
            <a:ext cx="705771" cy="438296"/>
            <a:chOff x="2412275" y="2356125"/>
            <a:chExt cx="1159451" cy="425502"/>
          </a:xfrm>
        </p:grpSpPr>
        <p:cxnSp>
          <p:nvCxnSpPr>
            <p:cNvPr id="25" name="Straight Arrow Connector 24">
              <a:extLst>
                <a:ext uri="{FF2B5EF4-FFF2-40B4-BE49-F238E27FC236}">
                  <a16:creationId xmlns:a16="http://schemas.microsoft.com/office/drawing/2014/main" id="{58B6E55B-D0A6-44B1-9DB3-5FE4E2D0F976}"/>
                </a:ext>
              </a:extLst>
            </p:cNvPr>
            <p:cNvCxnSpPr/>
            <p:nvPr/>
          </p:nvCxnSpPr>
          <p:spPr bwMode="auto">
            <a:xfrm>
              <a:off x="3546401" y="2554588"/>
              <a:ext cx="0" cy="2270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668A5E-94D1-4AB2-B4A1-1E46CF155748}"/>
                </a:ext>
              </a:extLst>
            </p:cNvPr>
            <p:cNvCxnSpPr/>
            <p:nvPr/>
          </p:nvCxnSpPr>
          <p:spPr>
            <a:xfrm>
              <a:off x="2412275" y="2547296"/>
              <a:ext cx="115945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01D9927-7786-43FC-9BA1-E7ACEA16E023}"/>
                </a:ext>
              </a:extLst>
            </p:cNvPr>
            <p:cNvCxnSpPr/>
            <p:nvPr/>
          </p:nvCxnSpPr>
          <p:spPr>
            <a:xfrm flipV="1">
              <a:off x="2429235" y="2356125"/>
              <a:ext cx="0" cy="19846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A841E32A-EB6F-47A2-AF6B-AF79BF1E89C5}"/>
              </a:ext>
            </a:extLst>
          </p:cNvPr>
          <p:cNvSpPr/>
          <p:nvPr/>
        </p:nvSpPr>
        <p:spPr>
          <a:xfrm>
            <a:off x="0" y="6323965"/>
            <a:ext cx="9144000" cy="54864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97010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797" y="239135"/>
            <a:ext cx="2102278" cy="828085"/>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7066946" cy="218521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DVT Diagnostic &amp; </a:t>
            </a:r>
            <a:b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Treatment  Algorithm</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307469"/>
            <a:ext cx="8988258"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Bates SM, et al. Diagnosis of DVT: Antithrombotic Therapy and Prevention of Thrombosis, 9th 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American College of Chest Physicians Evidence‐Based Clinical Practice Guidelines. Chest 2012;141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Suppl):e351S‐418S.</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3127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0" name="Rounded Rectangle 11">
            <a:extLst>
              <a:ext uri="{FF2B5EF4-FFF2-40B4-BE49-F238E27FC236}">
                <a16:creationId xmlns:a16="http://schemas.microsoft.com/office/drawing/2014/main" id="{F208548C-8CF9-4BA0-BF5F-8CD94F378ED0}"/>
              </a:ext>
            </a:extLst>
          </p:cNvPr>
          <p:cNvSpPr/>
          <p:nvPr/>
        </p:nvSpPr>
        <p:spPr>
          <a:xfrm>
            <a:off x="317365" y="1511107"/>
            <a:ext cx="6201830" cy="771295"/>
          </a:xfrm>
          <a:prstGeom prst="roundRect">
            <a:avLst/>
          </a:prstGeom>
          <a:solidFill>
            <a:srgbClr val="19325C"/>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2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Level</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Wells </a:t>
            </a:r>
            <a:r>
              <a:rPr kumimoji="0" lang="es-ES_tradnl" sz="24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Probability</a:t>
            </a:r>
            <a:r>
              <a:rPr kumimoji="0" lang="es-ES_tradnl" sz="24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rPr>
              <a:t> Score</a:t>
            </a:r>
          </a:p>
        </p:txBody>
      </p:sp>
      <p:cxnSp>
        <p:nvCxnSpPr>
          <p:cNvPr id="11" name="Straight Arrow Connector 10">
            <a:extLst>
              <a:ext uri="{FF2B5EF4-FFF2-40B4-BE49-F238E27FC236}">
                <a16:creationId xmlns:a16="http://schemas.microsoft.com/office/drawing/2014/main" id="{DCA201D7-B6E5-478C-824C-E1A6018CB14A}"/>
              </a:ext>
            </a:extLst>
          </p:cNvPr>
          <p:cNvCxnSpPr/>
          <p:nvPr/>
        </p:nvCxnSpPr>
        <p:spPr bwMode="auto">
          <a:xfrm>
            <a:off x="5107576" y="2962534"/>
            <a:ext cx="1" cy="27384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02E4EF3-90C1-40BB-8726-6BAE004979BB}"/>
              </a:ext>
            </a:extLst>
          </p:cNvPr>
          <p:cNvCxnSpPr/>
          <p:nvPr/>
        </p:nvCxnSpPr>
        <p:spPr bwMode="auto">
          <a:xfrm>
            <a:off x="3482458" y="2977852"/>
            <a:ext cx="1630135" cy="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C23D50-D98A-4BDC-930D-52811BB58021}"/>
              </a:ext>
            </a:extLst>
          </p:cNvPr>
          <p:cNvCxnSpPr/>
          <p:nvPr/>
        </p:nvCxnSpPr>
        <p:spPr bwMode="auto">
          <a:xfrm>
            <a:off x="3491663" y="2303569"/>
            <a:ext cx="1" cy="68158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0C9D292-11A8-4B34-ADBC-678A06EE25F3}"/>
              </a:ext>
            </a:extLst>
          </p:cNvPr>
          <p:cNvSpPr txBox="1"/>
          <p:nvPr/>
        </p:nvSpPr>
        <p:spPr>
          <a:xfrm>
            <a:off x="3575587" y="2418857"/>
            <a:ext cx="3622823"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2 or greater Wells Score </a:t>
            </a:r>
          </a:p>
        </p:txBody>
      </p:sp>
      <p:sp>
        <p:nvSpPr>
          <p:cNvPr id="16" name="Down Arrow 45">
            <a:extLst>
              <a:ext uri="{FF2B5EF4-FFF2-40B4-BE49-F238E27FC236}">
                <a16:creationId xmlns:a16="http://schemas.microsoft.com/office/drawing/2014/main" id="{68BE836A-D319-4B8D-A30A-213313AF76E6}"/>
              </a:ext>
            </a:extLst>
          </p:cNvPr>
          <p:cNvSpPr/>
          <p:nvPr/>
        </p:nvSpPr>
        <p:spPr>
          <a:xfrm flipH="1">
            <a:off x="5059035" y="3772432"/>
            <a:ext cx="115100" cy="337268"/>
          </a:xfrm>
          <a:prstGeom prst="downArrow">
            <a:avLst/>
          </a:prstGeom>
          <a:solidFill>
            <a:srgbClr val="FF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Narrow" panose="020B0606020202030204" pitchFamily="34" charset="0"/>
              <a:ea typeface="+mn-ea"/>
              <a:cs typeface="Candara"/>
            </a:endParaRPr>
          </a:p>
        </p:txBody>
      </p:sp>
      <p:sp>
        <p:nvSpPr>
          <p:cNvPr id="18" name="Rounded Rectangle 31">
            <a:extLst>
              <a:ext uri="{FF2B5EF4-FFF2-40B4-BE49-F238E27FC236}">
                <a16:creationId xmlns:a16="http://schemas.microsoft.com/office/drawing/2014/main" id="{0EB29BB7-63C7-4886-A4E5-68C49390E0B9}"/>
              </a:ext>
            </a:extLst>
          </p:cNvPr>
          <p:cNvSpPr/>
          <p:nvPr/>
        </p:nvSpPr>
        <p:spPr>
          <a:xfrm>
            <a:off x="4327644" y="3231734"/>
            <a:ext cx="1590530" cy="568675"/>
          </a:xfrm>
          <a:prstGeom prst="roundRect">
            <a:avLst/>
          </a:prstGeom>
          <a:solidFill>
            <a:srgbClr val="FF5353"/>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prstClr val="white"/>
                </a:solidFill>
                <a:effectLst/>
                <a:uLnTx/>
                <a:uFillTx/>
                <a:latin typeface="Arial Narrow" panose="020B0606020202030204" pitchFamily="34" charset="0"/>
                <a:ea typeface="MS PGothic" charset="0"/>
                <a:cs typeface="Candara"/>
              </a:rPr>
              <a:t>Likely</a:t>
            </a:r>
            <a:endParaRPr kumimoji="0" lang="es-ES_tradnl" sz="2000" b="1" i="0" u="none" strike="noStrike" kern="1200" cap="none" spc="0" normalizeH="0" baseline="0" noProof="0" dirty="0">
              <a:ln>
                <a:noFill/>
              </a:ln>
              <a:solidFill>
                <a:prstClr val="white"/>
              </a:solidFill>
              <a:effectLst/>
              <a:uLnTx/>
              <a:uFillTx/>
              <a:latin typeface="Arial Narrow" panose="020B0606020202030204" pitchFamily="34" charset="0"/>
              <a:ea typeface="MS PGothic" charset="0"/>
              <a:cs typeface="Candara"/>
            </a:endParaRPr>
          </a:p>
        </p:txBody>
      </p:sp>
      <p:sp>
        <p:nvSpPr>
          <p:cNvPr id="19" name="Rounded Rectangle 32">
            <a:extLst>
              <a:ext uri="{FF2B5EF4-FFF2-40B4-BE49-F238E27FC236}">
                <a16:creationId xmlns:a16="http://schemas.microsoft.com/office/drawing/2014/main" id="{F34ECCE0-468E-49C6-9B3E-34B9EAC0AF98}"/>
              </a:ext>
            </a:extLst>
          </p:cNvPr>
          <p:cNvSpPr/>
          <p:nvPr/>
        </p:nvSpPr>
        <p:spPr>
          <a:xfrm>
            <a:off x="4327644" y="4126269"/>
            <a:ext cx="1590530" cy="731520"/>
          </a:xfrm>
          <a:prstGeom prst="roundRect">
            <a:avLst/>
          </a:prstGeom>
          <a:solidFill>
            <a:srgbClr val="DCF4F8"/>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rPr>
              <a:t>Proximal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err="1">
                <a:ln>
                  <a:noFill/>
                </a:ln>
                <a:solidFill>
                  <a:srgbClr val="000000"/>
                </a:solidFill>
                <a:effectLst/>
                <a:uLnTx/>
                <a:uFillTx/>
                <a:latin typeface="Arial Narrow" panose="020B0606020202030204" pitchFamily="34" charset="0"/>
                <a:ea typeface="MS PGothic" charset="0"/>
                <a:cs typeface="Candara"/>
              </a:rPr>
              <a:t>Ultrasound</a:t>
            </a:r>
            <a:endPar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endParaRPr>
          </a:p>
        </p:txBody>
      </p:sp>
      <p:pic>
        <p:nvPicPr>
          <p:cNvPr id="20" name="Picture 19" descr="A person wearing a dress&#10;&#10;Description automatically generated">
            <a:extLst>
              <a:ext uri="{FF2B5EF4-FFF2-40B4-BE49-F238E27FC236}">
                <a16:creationId xmlns:a16="http://schemas.microsoft.com/office/drawing/2014/main" id="{3984C166-38B3-46D2-A05A-FDF6080B4A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482775" y="2062152"/>
            <a:ext cx="2985007" cy="4465568"/>
          </a:xfrm>
          <a:prstGeom prst="rect">
            <a:avLst/>
          </a:prstGeom>
        </p:spPr>
      </p:pic>
      <p:grpSp>
        <p:nvGrpSpPr>
          <p:cNvPr id="21" name="Group 66">
            <a:extLst>
              <a:ext uri="{FF2B5EF4-FFF2-40B4-BE49-F238E27FC236}">
                <a16:creationId xmlns:a16="http://schemas.microsoft.com/office/drawing/2014/main" id="{93410721-A4E8-44F0-AE08-9DA39A5A1DEC}"/>
              </a:ext>
            </a:extLst>
          </p:cNvPr>
          <p:cNvGrpSpPr/>
          <p:nvPr/>
        </p:nvGrpSpPr>
        <p:grpSpPr>
          <a:xfrm>
            <a:off x="5970092" y="3325767"/>
            <a:ext cx="2613437" cy="369331"/>
            <a:chOff x="6300192" y="2885375"/>
            <a:chExt cx="2292051" cy="323913"/>
          </a:xfrm>
        </p:grpSpPr>
        <p:sp>
          <p:nvSpPr>
            <p:cNvPr id="22" name="Right Arrow 38">
              <a:extLst>
                <a:ext uri="{FF2B5EF4-FFF2-40B4-BE49-F238E27FC236}">
                  <a16:creationId xmlns:a16="http://schemas.microsoft.com/office/drawing/2014/main" id="{2B37F325-1B55-4C92-9FF8-5C65862E50E4}"/>
                </a:ext>
              </a:extLst>
            </p:cNvPr>
            <p:cNvSpPr/>
            <p:nvPr/>
          </p:nvSpPr>
          <p:spPr>
            <a:xfrm>
              <a:off x="6300192" y="3000131"/>
              <a:ext cx="576064" cy="144016"/>
            </a:xfrm>
            <a:prstGeom prst="rightArrow">
              <a:avLst/>
            </a:prstGeom>
            <a:solidFill>
              <a:srgbClr val="FF5353"/>
            </a:solidFill>
            <a:ln>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dirty="0">
                <a:ln>
                  <a:noFill/>
                </a:ln>
                <a:solidFill>
                  <a:srgbClr val="F79646">
                    <a:lumMod val="75000"/>
                  </a:srgbClr>
                </a:solidFill>
                <a:effectLst/>
                <a:uLnTx/>
                <a:uFillTx/>
                <a:latin typeface="Candara" pitchFamily="34" charset="0"/>
                <a:ea typeface="+mn-ea"/>
                <a:cs typeface="Candara"/>
              </a:endParaRPr>
            </a:p>
          </p:txBody>
        </p:sp>
        <p:sp>
          <p:nvSpPr>
            <p:cNvPr id="23" name="Rectangle 22">
              <a:extLst>
                <a:ext uri="{FF2B5EF4-FFF2-40B4-BE49-F238E27FC236}">
                  <a16:creationId xmlns:a16="http://schemas.microsoft.com/office/drawing/2014/main" id="{237654FD-686F-46ED-B61D-F011D0A3124F}"/>
                </a:ext>
              </a:extLst>
            </p:cNvPr>
            <p:cNvSpPr/>
            <p:nvPr/>
          </p:nvSpPr>
          <p:spPr>
            <a:xfrm>
              <a:off x="6897883" y="2885375"/>
              <a:ext cx="1694360" cy="32391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Rx anticoagulation </a:t>
              </a:r>
            </a:p>
          </p:txBody>
        </p:sp>
      </p:grpSp>
      <p:sp>
        <p:nvSpPr>
          <p:cNvPr id="28" name="Rectangle 27">
            <a:extLst>
              <a:ext uri="{FF2B5EF4-FFF2-40B4-BE49-F238E27FC236}">
                <a16:creationId xmlns:a16="http://schemas.microsoft.com/office/drawing/2014/main" id="{E2B9A603-DEAB-4400-8706-2346EA554246}"/>
              </a:ext>
            </a:extLst>
          </p:cNvPr>
          <p:cNvSpPr/>
          <p:nvPr/>
        </p:nvSpPr>
        <p:spPr>
          <a:xfrm>
            <a:off x="6232097" y="5314276"/>
            <a:ext cx="2498246"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Continue anticoagulation </a:t>
            </a:r>
          </a:p>
        </p:txBody>
      </p:sp>
      <p:sp>
        <p:nvSpPr>
          <p:cNvPr id="29" name="Right Arrow 62">
            <a:extLst>
              <a:ext uri="{FF2B5EF4-FFF2-40B4-BE49-F238E27FC236}">
                <a16:creationId xmlns:a16="http://schemas.microsoft.com/office/drawing/2014/main" id="{17AAE311-0150-4B28-BAFB-2B94FB3858EE}"/>
              </a:ext>
            </a:extLst>
          </p:cNvPr>
          <p:cNvSpPr/>
          <p:nvPr/>
        </p:nvSpPr>
        <p:spPr>
          <a:xfrm>
            <a:off x="5793939" y="5440585"/>
            <a:ext cx="499380" cy="162884"/>
          </a:xfrm>
          <a:prstGeom prst="rightArrow">
            <a:avLst/>
          </a:prstGeom>
          <a:solidFill>
            <a:srgbClr val="ABF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dirty="0">
              <a:ln>
                <a:noFill/>
              </a:ln>
              <a:solidFill>
                <a:srgbClr val="70AD47">
                  <a:lumMod val="75000"/>
                </a:srgbClr>
              </a:solidFill>
              <a:effectLst/>
              <a:uLnTx/>
              <a:uFillTx/>
              <a:latin typeface="Lato"/>
              <a:ea typeface="+mn-ea"/>
              <a:cs typeface="Candara"/>
            </a:endParaRPr>
          </a:p>
        </p:txBody>
      </p:sp>
      <p:sp>
        <p:nvSpPr>
          <p:cNvPr id="30" name="Rounded Rectangle 72">
            <a:extLst>
              <a:ext uri="{FF2B5EF4-FFF2-40B4-BE49-F238E27FC236}">
                <a16:creationId xmlns:a16="http://schemas.microsoft.com/office/drawing/2014/main" id="{4330AE57-6D05-4DDA-A528-9723AC933715}"/>
              </a:ext>
            </a:extLst>
          </p:cNvPr>
          <p:cNvSpPr/>
          <p:nvPr/>
        </p:nvSpPr>
        <p:spPr>
          <a:xfrm>
            <a:off x="4460072" y="5267978"/>
            <a:ext cx="1280160" cy="459598"/>
          </a:xfrm>
          <a:prstGeom prst="roundRect">
            <a:avLst/>
          </a:prstGeom>
          <a:solidFill>
            <a:srgbClr val="FF5353"/>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a:ln>
                  <a:noFill/>
                </a:ln>
                <a:solidFill>
                  <a:srgbClr val="000000"/>
                </a:solidFill>
                <a:effectLst/>
                <a:uLnTx/>
                <a:uFillTx/>
                <a:latin typeface="Arial Narrow" panose="020B0606020202030204" pitchFamily="34" charset="0"/>
                <a:ea typeface="MS PGothic" charset="0"/>
                <a:cs typeface="Candara"/>
              </a:rPr>
              <a:t>Positive</a:t>
            </a:r>
          </a:p>
        </p:txBody>
      </p:sp>
      <p:sp>
        <p:nvSpPr>
          <p:cNvPr id="35" name="TextBox 6">
            <a:extLst>
              <a:ext uri="{FF2B5EF4-FFF2-40B4-BE49-F238E27FC236}">
                <a16:creationId xmlns:a16="http://schemas.microsoft.com/office/drawing/2014/main" id="{1DA271A7-AC42-4001-80C0-BB05692B2C57}"/>
              </a:ext>
            </a:extLst>
          </p:cNvPr>
          <p:cNvSpPr txBox="1">
            <a:spLocks noChangeArrowheads="1"/>
          </p:cNvSpPr>
          <p:nvPr/>
        </p:nvSpPr>
        <p:spPr bwMode="auto">
          <a:xfrm>
            <a:off x="5732319" y="5102241"/>
            <a:ext cx="56297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a:r>
              <a:rPr lang="es-ES_tradnl" altLang="en-US" b="1" dirty="0">
                <a:latin typeface="Arial Narrow" panose="020B0606020202030204" pitchFamily="34" charset="0"/>
                <a:ea typeface="MS PGothic" pitchFamily="34" charset="-128"/>
                <a:cs typeface="Candara"/>
              </a:rPr>
              <a:t>DVT</a:t>
            </a:r>
          </a:p>
        </p:txBody>
      </p:sp>
    </p:spTree>
    <p:extLst>
      <p:ext uri="{BB962C8B-B14F-4D97-AF65-F5344CB8AC3E}">
        <p14:creationId xmlns:p14="http://schemas.microsoft.com/office/powerpoint/2010/main" val="428514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025054" y="1242840"/>
            <a:ext cx="7834510"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if the original ultrasound was a full leg ultrasound and it was negative ? </a:t>
            </a:r>
            <a:endPar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&amp; order D-dimer test to rule out DVT</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&amp; order a repeat full leg US (above and below knee)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Stop apixaban and conduct no further tests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Other</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7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4" end="4"/>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797" y="239135"/>
            <a:ext cx="2102278" cy="828085"/>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7066946" cy="169277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DVT Diagnostic and Treatment Algorithm</a:t>
            </a:r>
            <a:b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269369"/>
            <a:ext cx="8988258" cy="507831"/>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*If patient has severe symptoms or risk factors for extension</a:t>
            </a:r>
          </a:p>
          <a:p>
            <a:pPr lvl="0">
              <a:defRPr/>
            </a:pPr>
            <a:r>
              <a:rPr lang="en-CA" altLang="en-US" sz="900" dirty="0">
                <a:solidFill>
                  <a:prstClr val="white"/>
                </a:solidFill>
                <a:latin typeface="Arial Narrow" panose="020B0606020202030204" pitchFamily="34" charset="0"/>
                <a:cs typeface="Lato"/>
              </a:rPr>
              <a:t>DVT, deep vein thrombosis; US, ultrasound</a:t>
            </a:r>
          </a:p>
          <a:p>
            <a:pPr lvl="0">
              <a:defRPr/>
            </a:pPr>
            <a:r>
              <a:rPr lang="en-CA" altLang="en-US" sz="900" dirty="0">
                <a:solidFill>
                  <a:prstClr val="white"/>
                </a:solidFill>
                <a:latin typeface="Arial Narrow" panose="020B0606020202030204" pitchFamily="34" charset="0"/>
                <a:cs typeface="Lato"/>
              </a:rPr>
              <a:t>Adapted from: Thrombosis Canada. Deep Vein Thrombosis: Diagnosis. Available at: http://thrombosiscanada.ca/?page_id=18#. </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3127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DA7A74B-0675-4126-8098-7ECE51B7D387}"/>
              </a:ext>
            </a:extLst>
          </p:cNvPr>
          <p:cNvCxnSpPr/>
          <p:nvPr/>
        </p:nvCxnSpPr>
        <p:spPr bwMode="auto">
          <a:xfrm flipH="1" flipV="1">
            <a:off x="4581000" y="3721602"/>
            <a:ext cx="0" cy="201181"/>
          </a:xfrm>
          <a:prstGeom prst="line">
            <a:avLst/>
          </a:prstGeom>
          <a:noFill/>
          <a:ln w="6350" cap="flat" cmpd="sng" algn="ctr">
            <a:solidFill>
              <a:sysClr val="windowText" lastClr="000000"/>
            </a:solidFill>
            <a:prstDash val="solid"/>
            <a:miter lim="800000"/>
          </a:ln>
          <a:effectLst/>
        </p:spPr>
      </p:cxnSp>
      <p:cxnSp>
        <p:nvCxnSpPr>
          <p:cNvPr id="56" name="Straight Arrow Connector 55">
            <a:extLst>
              <a:ext uri="{FF2B5EF4-FFF2-40B4-BE49-F238E27FC236}">
                <a16:creationId xmlns:a16="http://schemas.microsoft.com/office/drawing/2014/main" id="{D0A55A37-881D-435A-A453-E053D8191210}"/>
              </a:ext>
            </a:extLst>
          </p:cNvPr>
          <p:cNvCxnSpPr>
            <a:cxnSpLocks/>
          </p:cNvCxnSpPr>
          <p:nvPr/>
        </p:nvCxnSpPr>
        <p:spPr bwMode="auto">
          <a:xfrm>
            <a:off x="4566025" y="3160629"/>
            <a:ext cx="0" cy="308021"/>
          </a:xfrm>
          <a:prstGeom prst="straightConnector1">
            <a:avLst/>
          </a:prstGeom>
          <a:noFill/>
          <a:ln w="6350" cap="flat" cmpd="sng" algn="ctr">
            <a:solidFill>
              <a:sysClr val="windowText" lastClr="000000"/>
            </a:solidFill>
            <a:prstDash val="solid"/>
            <a:miter lim="800000"/>
            <a:tailEnd type="triangle"/>
          </a:ln>
          <a:effectLst/>
        </p:spPr>
      </p:cxnSp>
      <p:cxnSp>
        <p:nvCxnSpPr>
          <p:cNvPr id="57" name="Straight Connector 56">
            <a:extLst>
              <a:ext uri="{FF2B5EF4-FFF2-40B4-BE49-F238E27FC236}">
                <a16:creationId xmlns:a16="http://schemas.microsoft.com/office/drawing/2014/main" id="{81BF57A0-B901-4C54-95AF-3EA654349107}"/>
              </a:ext>
            </a:extLst>
          </p:cNvPr>
          <p:cNvCxnSpPr>
            <a:cxnSpLocks/>
          </p:cNvCxnSpPr>
          <p:nvPr/>
        </p:nvCxnSpPr>
        <p:spPr bwMode="auto">
          <a:xfrm>
            <a:off x="6108701" y="4383631"/>
            <a:ext cx="895877" cy="0"/>
          </a:xfrm>
          <a:prstGeom prst="line">
            <a:avLst/>
          </a:prstGeom>
          <a:noFill/>
          <a:ln w="6350" cap="flat" cmpd="sng" algn="ctr">
            <a:solidFill>
              <a:sysClr val="windowText" lastClr="000000"/>
            </a:solidFill>
            <a:prstDash val="solid"/>
            <a:miter lim="800000"/>
          </a:ln>
          <a:effectLst/>
        </p:spPr>
      </p:cxnSp>
      <p:cxnSp>
        <p:nvCxnSpPr>
          <p:cNvPr id="58" name="Straight Connector 57">
            <a:extLst>
              <a:ext uri="{FF2B5EF4-FFF2-40B4-BE49-F238E27FC236}">
                <a16:creationId xmlns:a16="http://schemas.microsoft.com/office/drawing/2014/main" id="{61927D77-8F12-4C9C-9FF0-0CA6795DB3FA}"/>
              </a:ext>
            </a:extLst>
          </p:cNvPr>
          <p:cNvCxnSpPr>
            <a:cxnSpLocks/>
          </p:cNvCxnSpPr>
          <p:nvPr/>
        </p:nvCxnSpPr>
        <p:spPr>
          <a:xfrm>
            <a:off x="7004577" y="4205523"/>
            <a:ext cx="0" cy="363454"/>
          </a:xfrm>
          <a:prstGeom prst="line">
            <a:avLst/>
          </a:prstGeom>
          <a:noFill/>
          <a:ln w="12700" cap="flat" cmpd="sng" algn="ctr">
            <a:solidFill>
              <a:sysClr val="windowText" lastClr="000000"/>
            </a:solidFill>
            <a:prstDash val="solid"/>
            <a:miter lim="800000"/>
          </a:ln>
          <a:effectLst/>
        </p:spPr>
      </p:cxnSp>
      <p:cxnSp>
        <p:nvCxnSpPr>
          <p:cNvPr id="59" name="Straight Connector 58">
            <a:extLst>
              <a:ext uri="{FF2B5EF4-FFF2-40B4-BE49-F238E27FC236}">
                <a16:creationId xmlns:a16="http://schemas.microsoft.com/office/drawing/2014/main" id="{8314D153-B88B-4D0E-95A5-160F788B4EE6}"/>
              </a:ext>
            </a:extLst>
          </p:cNvPr>
          <p:cNvCxnSpPr>
            <a:cxnSpLocks/>
          </p:cNvCxnSpPr>
          <p:nvPr/>
        </p:nvCxnSpPr>
        <p:spPr bwMode="auto">
          <a:xfrm>
            <a:off x="2182789" y="4383631"/>
            <a:ext cx="888419" cy="0"/>
          </a:xfrm>
          <a:prstGeom prst="line">
            <a:avLst/>
          </a:prstGeom>
          <a:noFill/>
          <a:ln w="6350" cap="flat" cmpd="sng" algn="ctr">
            <a:solidFill>
              <a:sysClr val="windowText" lastClr="000000"/>
            </a:solidFill>
            <a:prstDash val="solid"/>
            <a:miter lim="800000"/>
          </a:ln>
          <a:effectLst/>
        </p:spPr>
      </p:cxnSp>
      <p:cxnSp>
        <p:nvCxnSpPr>
          <p:cNvPr id="61" name="Straight Connector 60">
            <a:extLst>
              <a:ext uri="{FF2B5EF4-FFF2-40B4-BE49-F238E27FC236}">
                <a16:creationId xmlns:a16="http://schemas.microsoft.com/office/drawing/2014/main" id="{A2160DBA-DA86-4E1D-8930-EB2F5EA94ECA}"/>
              </a:ext>
            </a:extLst>
          </p:cNvPr>
          <p:cNvCxnSpPr>
            <a:cxnSpLocks/>
          </p:cNvCxnSpPr>
          <p:nvPr/>
        </p:nvCxnSpPr>
        <p:spPr bwMode="auto">
          <a:xfrm>
            <a:off x="5070043" y="3108762"/>
            <a:ext cx="1432885" cy="0"/>
          </a:xfrm>
          <a:prstGeom prst="line">
            <a:avLst/>
          </a:prstGeom>
          <a:noFill/>
          <a:ln w="6350" cap="flat" cmpd="sng" algn="ctr">
            <a:solidFill>
              <a:sysClr val="windowText" lastClr="000000"/>
            </a:solidFill>
            <a:prstDash val="solid"/>
            <a:miter lim="800000"/>
          </a:ln>
          <a:effectLst/>
        </p:spPr>
      </p:cxnSp>
      <p:cxnSp>
        <p:nvCxnSpPr>
          <p:cNvPr id="62" name="Straight Arrow Connector 61">
            <a:extLst>
              <a:ext uri="{FF2B5EF4-FFF2-40B4-BE49-F238E27FC236}">
                <a16:creationId xmlns:a16="http://schemas.microsoft.com/office/drawing/2014/main" id="{50EC8F37-B59D-48C4-B71D-4F49DB1C5FE7}"/>
              </a:ext>
            </a:extLst>
          </p:cNvPr>
          <p:cNvCxnSpPr>
            <a:cxnSpLocks/>
          </p:cNvCxnSpPr>
          <p:nvPr/>
        </p:nvCxnSpPr>
        <p:spPr bwMode="auto">
          <a:xfrm>
            <a:off x="4572375" y="2454146"/>
            <a:ext cx="0" cy="480081"/>
          </a:xfrm>
          <a:prstGeom prst="straightConnector1">
            <a:avLst/>
          </a:prstGeom>
          <a:noFill/>
          <a:ln w="6350" cap="flat" cmpd="sng" algn="ctr">
            <a:solidFill>
              <a:sysClr val="windowText" lastClr="000000"/>
            </a:solidFill>
            <a:prstDash val="solid"/>
            <a:miter lim="800000"/>
            <a:tailEnd type="triangle"/>
          </a:ln>
          <a:effectLst/>
        </p:spPr>
      </p:cxnSp>
      <p:sp>
        <p:nvSpPr>
          <p:cNvPr id="63" name="TextBox 6">
            <a:extLst>
              <a:ext uri="{FF2B5EF4-FFF2-40B4-BE49-F238E27FC236}">
                <a16:creationId xmlns:a16="http://schemas.microsoft.com/office/drawing/2014/main" id="{494DC6F6-E29C-4ABC-B350-63FC3920929F}"/>
              </a:ext>
            </a:extLst>
          </p:cNvPr>
          <p:cNvSpPr txBox="1">
            <a:spLocks noChangeArrowheads="1"/>
          </p:cNvSpPr>
          <p:nvPr/>
        </p:nvSpPr>
        <p:spPr bwMode="auto">
          <a:xfrm>
            <a:off x="2864125" y="4674393"/>
            <a:ext cx="70718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a:r>
              <a:rPr lang="es-ES_tradnl" altLang="en-US" sz="1350" b="1" dirty="0">
                <a:latin typeface="Arial Narrow" panose="020B0606020202030204" pitchFamily="34" charset="0"/>
                <a:ea typeface="MS PGothic" pitchFamily="34" charset="-128"/>
              </a:rPr>
              <a:t>No DVT</a:t>
            </a:r>
          </a:p>
        </p:txBody>
      </p:sp>
      <p:sp>
        <p:nvSpPr>
          <p:cNvPr id="64" name="Rounded Rectangle 62">
            <a:extLst>
              <a:ext uri="{FF2B5EF4-FFF2-40B4-BE49-F238E27FC236}">
                <a16:creationId xmlns:a16="http://schemas.microsoft.com/office/drawing/2014/main" id="{8FED4E0D-D1E8-4724-8240-931B8D3F9FBD}"/>
              </a:ext>
            </a:extLst>
          </p:cNvPr>
          <p:cNvSpPr/>
          <p:nvPr/>
        </p:nvSpPr>
        <p:spPr>
          <a:xfrm>
            <a:off x="2255966" y="2227757"/>
            <a:ext cx="4651373" cy="340689"/>
          </a:xfrm>
          <a:prstGeom prst="roundRect">
            <a:avLst>
              <a:gd name="adj" fmla="val 7721"/>
            </a:avLst>
          </a:prstGeom>
          <a:solidFill>
            <a:srgbClr val="19325C"/>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rPr>
              <a:t>2 </a:t>
            </a: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Candara"/>
              </a:rPr>
              <a:t>Level</a:t>
            </a: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rPr>
              <a:t> Wells </a:t>
            </a: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Candara"/>
              </a:rPr>
              <a:t>Probability</a:t>
            </a: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rPr>
              <a:t> Score</a:t>
            </a:r>
          </a:p>
        </p:txBody>
      </p:sp>
      <p:sp>
        <p:nvSpPr>
          <p:cNvPr id="65" name="TextBox 64">
            <a:extLst>
              <a:ext uri="{FF2B5EF4-FFF2-40B4-BE49-F238E27FC236}">
                <a16:creationId xmlns:a16="http://schemas.microsoft.com/office/drawing/2014/main" id="{92485902-BC57-4551-BE41-FE3F249450F5}"/>
              </a:ext>
            </a:extLst>
          </p:cNvPr>
          <p:cNvSpPr txBox="1"/>
          <p:nvPr/>
        </p:nvSpPr>
        <p:spPr>
          <a:xfrm>
            <a:off x="4615107" y="2588859"/>
            <a:ext cx="2717117" cy="307777"/>
          </a:xfrm>
          <a:prstGeom prst="rect">
            <a:avLst/>
          </a:prstGeom>
          <a:noFill/>
        </p:spPr>
        <p:txBody>
          <a:bodyPr wrap="square" rtlCol="0">
            <a:spAutoFit/>
          </a:bodyPr>
          <a:lstStyle/>
          <a:p>
            <a:pPr defTabSz="914400"/>
            <a:r>
              <a:rPr lang="en-CA" sz="1400" b="1" dirty="0">
                <a:solidFill>
                  <a:prstClr val="black"/>
                </a:solidFill>
                <a:latin typeface="Arial Narrow" panose="020B0606020202030204" pitchFamily="34" charset="0"/>
                <a:cs typeface="Candara"/>
              </a:rPr>
              <a:t>2 or greater Wells Score </a:t>
            </a:r>
          </a:p>
        </p:txBody>
      </p:sp>
      <p:sp>
        <p:nvSpPr>
          <p:cNvPr id="66" name="Rounded Rectangle 67">
            <a:extLst>
              <a:ext uri="{FF2B5EF4-FFF2-40B4-BE49-F238E27FC236}">
                <a16:creationId xmlns:a16="http://schemas.microsoft.com/office/drawing/2014/main" id="{AB180E63-E95F-454B-8ED4-0F90A7682169}"/>
              </a:ext>
            </a:extLst>
          </p:cNvPr>
          <p:cNvSpPr/>
          <p:nvPr/>
        </p:nvSpPr>
        <p:spPr>
          <a:xfrm>
            <a:off x="3974283" y="2963645"/>
            <a:ext cx="1192898" cy="365760"/>
          </a:xfrm>
          <a:prstGeom prst="roundRect">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Candara"/>
              </a:rPr>
              <a:t>Likely</a:t>
            </a:r>
            <a:endPar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endParaRPr>
          </a:p>
        </p:txBody>
      </p:sp>
      <p:sp>
        <p:nvSpPr>
          <p:cNvPr id="67" name="Rounded Rectangle 69">
            <a:extLst>
              <a:ext uri="{FF2B5EF4-FFF2-40B4-BE49-F238E27FC236}">
                <a16:creationId xmlns:a16="http://schemas.microsoft.com/office/drawing/2014/main" id="{850DB6E4-D776-4C06-A1BB-94D9011AB2C8}"/>
              </a:ext>
            </a:extLst>
          </p:cNvPr>
          <p:cNvSpPr/>
          <p:nvPr/>
        </p:nvSpPr>
        <p:spPr>
          <a:xfrm>
            <a:off x="2613568" y="4112355"/>
            <a:ext cx="1192898" cy="547158"/>
          </a:xfrm>
          <a:prstGeom prst="roundRect">
            <a:avLst>
              <a:gd name="adj" fmla="val 7734"/>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Candara"/>
              </a:rPr>
              <a:t>Negative</a:t>
            </a: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Candara"/>
              </a:rPr>
              <a:t> </a:t>
            </a:r>
          </a:p>
        </p:txBody>
      </p:sp>
      <p:cxnSp>
        <p:nvCxnSpPr>
          <p:cNvPr id="68" name="Straight Arrow Connector 67">
            <a:extLst>
              <a:ext uri="{FF2B5EF4-FFF2-40B4-BE49-F238E27FC236}">
                <a16:creationId xmlns:a16="http://schemas.microsoft.com/office/drawing/2014/main" id="{050CEFD5-54A7-4619-9CAF-EE0EB0AF6F71}"/>
              </a:ext>
            </a:extLst>
          </p:cNvPr>
          <p:cNvCxnSpPr/>
          <p:nvPr/>
        </p:nvCxnSpPr>
        <p:spPr bwMode="auto">
          <a:xfrm>
            <a:off x="3210017" y="3919939"/>
            <a:ext cx="0" cy="175399"/>
          </a:xfrm>
          <a:prstGeom prst="straightConnector1">
            <a:avLst/>
          </a:prstGeom>
          <a:noFill/>
          <a:ln w="6350" cap="flat" cmpd="sng" algn="ctr">
            <a:solidFill>
              <a:sysClr val="windowText" lastClr="000000"/>
            </a:solidFill>
            <a:prstDash val="solid"/>
            <a:miter lim="800000"/>
            <a:tailEnd type="triangle"/>
          </a:ln>
          <a:effectLst/>
        </p:spPr>
      </p:cxnSp>
      <p:sp>
        <p:nvSpPr>
          <p:cNvPr id="69" name="Rounded Rectangle 68">
            <a:extLst>
              <a:ext uri="{FF2B5EF4-FFF2-40B4-BE49-F238E27FC236}">
                <a16:creationId xmlns:a16="http://schemas.microsoft.com/office/drawing/2014/main" id="{FEFFFAF1-06C0-43D5-948F-CC0445879AF3}"/>
              </a:ext>
            </a:extLst>
          </p:cNvPr>
          <p:cNvSpPr/>
          <p:nvPr/>
        </p:nvSpPr>
        <p:spPr>
          <a:xfrm>
            <a:off x="3524207" y="3484174"/>
            <a:ext cx="2097249" cy="365760"/>
          </a:xfrm>
          <a:prstGeom prst="roundRect">
            <a:avLst/>
          </a:prstGeom>
          <a:solidFill>
            <a:srgbClr val="DCF4F8"/>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MS PGothic" charset="0"/>
              </a:rPr>
              <a:t>Full </a:t>
            </a: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MS PGothic" charset="0"/>
              </a:rPr>
              <a:t>leg</a:t>
            </a: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MS PGothic" charset="0"/>
              </a:rPr>
              <a:t> </a:t>
            </a: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MS PGothic" charset="0"/>
              </a:rPr>
              <a:t>ultrasound</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MS PGothic" charset="0"/>
            </a:endParaRPr>
          </a:p>
        </p:txBody>
      </p:sp>
      <p:sp>
        <p:nvSpPr>
          <p:cNvPr id="70" name="Rectangle 69">
            <a:extLst>
              <a:ext uri="{FF2B5EF4-FFF2-40B4-BE49-F238E27FC236}">
                <a16:creationId xmlns:a16="http://schemas.microsoft.com/office/drawing/2014/main" id="{BEE7CCF2-19CA-4D1E-B50F-CD3D31F00A1F}"/>
              </a:ext>
            </a:extLst>
          </p:cNvPr>
          <p:cNvSpPr/>
          <p:nvPr/>
        </p:nvSpPr>
        <p:spPr>
          <a:xfrm>
            <a:off x="279058" y="4091244"/>
            <a:ext cx="1866900" cy="584775"/>
          </a:xfrm>
          <a:prstGeom prst="rect">
            <a:avLst/>
          </a:prstGeom>
          <a:noFill/>
          <a:ln w="12700" cap="flat" cmpd="sng" algn="ctr">
            <a:noFill/>
            <a:prstDash val="solid"/>
            <a:miter lim="800000"/>
          </a:ln>
          <a:effectLst/>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t>Stop </a:t>
            </a:r>
            <a:b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t>anticoagulation </a:t>
            </a:r>
          </a:p>
        </p:txBody>
      </p:sp>
      <p:sp>
        <p:nvSpPr>
          <p:cNvPr id="71" name="Rounded Rectangle 28">
            <a:extLst>
              <a:ext uri="{FF2B5EF4-FFF2-40B4-BE49-F238E27FC236}">
                <a16:creationId xmlns:a16="http://schemas.microsoft.com/office/drawing/2014/main" id="{9A1B718A-E7D1-4DEF-A7AD-8AE422FE5152}"/>
              </a:ext>
            </a:extLst>
          </p:cNvPr>
          <p:cNvSpPr/>
          <p:nvPr/>
        </p:nvSpPr>
        <p:spPr>
          <a:xfrm>
            <a:off x="3985231" y="4113843"/>
            <a:ext cx="1192898" cy="547158"/>
          </a:xfrm>
          <a:prstGeom prst="roundRect">
            <a:avLst>
              <a:gd name="adj" fmla="val 6245"/>
            </a:avLst>
          </a:prstGeom>
          <a:solidFill>
            <a:srgbClr val="FF0000"/>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rPr>
              <a:t>Positive (distal)</a:t>
            </a:r>
          </a:p>
        </p:txBody>
      </p:sp>
      <p:sp>
        <p:nvSpPr>
          <p:cNvPr id="72" name="Rounded Rectangle 30">
            <a:extLst>
              <a:ext uri="{FF2B5EF4-FFF2-40B4-BE49-F238E27FC236}">
                <a16:creationId xmlns:a16="http://schemas.microsoft.com/office/drawing/2014/main" id="{D7F93427-A8AB-418B-B15D-3AE0A7F5302F}"/>
              </a:ext>
            </a:extLst>
          </p:cNvPr>
          <p:cNvSpPr/>
          <p:nvPr/>
        </p:nvSpPr>
        <p:spPr>
          <a:xfrm>
            <a:off x="5335135" y="4114321"/>
            <a:ext cx="1192898" cy="547158"/>
          </a:xfrm>
          <a:prstGeom prst="roundRect">
            <a:avLst>
              <a:gd name="adj" fmla="val 7734"/>
            </a:avLst>
          </a:prstGeom>
          <a:solidFill>
            <a:srgbClr val="FF0000"/>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Candara"/>
              </a:rPr>
              <a:t>Positive (proximal)</a:t>
            </a:r>
          </a:p>
        </p:txBody>
      </p:sp>
      <p:sp>
        <p:nvSpPr>
          <p:cNvPr id="73" name="TextBox 6">
            <a:extLst>
              <a:ext uri="{FF2B5EF4-FFF2-40B4-BE49-F238E27FC236}">
                <a16:creationId xmlns:a16="http://schemas.microsoft.com/office/drawing/2014/main" id="{2AA94D7B-888D-4BA2-B805-4883021D0ED8}"/>
              </a:ext>
            </a:extLst>
          </p:cNvPr>
          <p:cNvSpPr txBox="1">
            <a:spLocks noChangeArrowheads="1"/>
          </p:cNvSpPr>
          <p:nvPr/>
        </p:nvSpPr>
        <p:spPr bwMode="auto">
          <a:xfrm>
            <a:off x="4123193" y="4674393"/>
            <a:ext cx="89165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a:r>
              <a:rPr lang="es-ES_tradnl" altLang="en-US" sz="1350" b="1" dirty="0">
                <a:latin typeface="Arial Narrow" panose="020B0606020202030204" pitchFamily="34" charset="0"/>
                <a:ea typeface="MS PGothic" pitchFamily="34" charset="-128"/>
              </a:rPr>
              <a:t>Distal DVT</a:t>
            </a:r>
          </a:p>
        </p:txBody>
      </p:sp>
      <p:sp>
        <p:nvSpPr>
          <p:cNvPr id="74" name="TextBox 6">
            <a:extLst>
              <a:ext uri="{FF2B5EF4-FFF2-40B4-BE49-F238E27FC236}">
                <a16:creationId xmlns:a16="http://schemas.microsoft.com/office/drawing/2014/main" id="{C34AA20F-2606-4640-B3CE-B2187E01D2C7}"/>
              </a:ext>
            </a:extLst>
          </p:cNvPr>
          <p:cNvSpPr txBox="1">
            <a:spLocks noChangeArrowheads="1"/>
          </p:cNvSpPr>
          <p:nvPr/>
        </p:nvSpPr>
        <p:spPr bwMode="auto">
          <a:xfrm>
            <a:off x="5380248" y="4674393"/>
            <a:ext cx="110267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a:r>
              <a:rPr lang="es-ES_tradnl" altLang="en-US" sz="1350" b="1" dirty="0">
                <a:latin typeface="Arial Narrow" panose="020B0606020202030204" pitchFamily="34" charset="0"/>
                <a:ea typeface="MS PGothic" pitchFamily="34" charset="-128"/>
              </a:rPr>
              <a:t>Proximal DVT</a:t>
            </a:r>
          </a:p>
        </p:txBody>
      </p:sp>
      <p:sp>
        <p:nvSpPr>
          <p:cNvPr id="75" name="Rectangle 74">
            <a:extLst>
              <a:ext uri="{FF2B5EF4-FFF2-40B4-BE49-F238E27FC236}">
                <a16:creationId xmlns:a16="http://schemas.microsoft.com/office/drawing/2014/main" id="{A48F3FDB-EC75-438F-8FDF-1C67E880D467}"/>
              </a:ext>
            </a:extLst>
          </p:cNvPr>
          <p:cNvSpPr/>
          <p:nvPr/>
        </p:nvSpPr>
        <p:spPr>
          <a:xfrm>
            <a:off x="7035291" y="4085686"/>
            <a:ext cx="1866900" cy="584775"/>
          </a:xfrm>
          <a:prstGeom prst="rect">
            <a:avLst/>
          </a:prstGeom>
          <a:noFill/>
          <a:ln w="12700" cap="flat" cmpd="sng" algn="ctr">
            <a:noFill/>
            <a:prstDash val="solid"/>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t>Continue</a:t>
            </a:r>
            <a:b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600" b="1" i="0" u="none" strike="noStrike" kern="0" cap="none" spc="0" normalizeH="0" baseline="0" noProof="0" dirty="0">
                <a:ln>
                  <a:noFill/>
                </a:ln>
                <a:solidFill>
                  <a:prstClr val="black"/>
                </a:solidFill>
                <a:effectLst/>
                <a:uLnTx/>
                <a:uFillTx/>
                <a:latin typeface="Arial Narrow" panose="020B0606020202030204" pitchFamily="34" charset="0"/>
              </a:rPr>
              <a:t>anticoagulation </a:t>
            </a:r>
          </a:p>
        </p:txBody>
      </p:sp>
      <p:sp>
        <p:nvSpPr>
          <p:cNvPr id="76" name="Rectangle 75">
            <a:extLst>
              <a:ext uri="{FF2B5EF4-FFF2-40B4-BE49-F238E27FC236}">
                <a16:creationId xmlns:a16="http://schemas.microsoft.com/office/drawing/2014/main" id="{2BF9C673-EB0F-45F9-804C-5B49E7E113C9}"/>
              </a:ext>
            </a:extLst>
          </p:cNvPr>
          <p:cNvSpPr/>
          <p:nvPr/>
        </p:nvSpPr>
        <p:spPr>
          <a:xfrm>
            <a:off x="1542513" y="5119234"/>
            <a:ext cx="6052088" cy="338554"/>
          </a:xfrm>
          <a:prstGeom prst="rect">
            <a:avLst/>
          </a:prstGeom>
        </p:spPr>
        <p:txBody>
          <a:bodyPr wrap="square">
            <a:spAutoFit/>
          </a:bodyPr>
          <a:lstStyle/>
          <a:p>
            <a:pPr algn="ctr" defTabSz="914400"/>
            <a:r>
              <a:rPr lang="en-CA" sz="1600" b="1" dirty="0">
                <a:solidFill>
                  <a:prstClr val="black"/>
                </a:solidFill>
                <a:latin typeface="Arial Narrow" panose="020B0606020202030204" pitchFamily="34" charset="0"/>
                <a:cs typeface="Candara"/>
              </a:rPr>
              <a:t>Continue anticoagulation* or serial US in 1-2 weeks </a:t>
            </a:r>
          </a:p>
        </p:txBody>
      </p:sp>
      <p:cxnSp>
        <p:nvCxnSpPr>
          <p:cNvPr id="77" name="Straight Connector 76">
            <a:extLst>
              <a:ext uri="{FF2B5EF4-FFF2-40B4-BE49-F238E27FC236}">
                <a16:creationId xmlns:a16="http://schemas.microsoft.com/office/drawing/2014/main" id="{16CA2EA0-E8D7-41AA-A271-9A5431271029}"/>
              </a:ext>
            </a:extLst>
          </p:cNvPr>
          <p:cNvCxnSpPr>
            <a:cxnSpLocks/>
          </p:cNvCxnSpPr>
          <p:nvPr/>
        </p:nvCxnSpPr>
        <p:spPr bwMode="auto">
          <a:xfrm flipH="1">
            <a:off x="3210018" y="3919482"/>
            <a:ext cx="2704571" cy="0"/>
          </a:xfrm>
          <a:prstGeom prst="line">
            <a:avLst/>
          </a:prstGeom>
          <a:noFill/>
          <a:ln w="6350" cap="flat" cmpd="sng" algn="ctr">
            <a:solidFill>
              <a:sysClr val="windowText" lastClr="000000"/>
            </a:solidFill>
            <a:prstDash val="solid"/>
            <a:miter lim="800000"/>
          </a:ln>
          <a:effectLst/>
        </p:spPr>
      </p:cxnSp>
      <p:sp>
        <p:nvSpPr>
          <p:cNvPr id="78" name="ZoneTexte 5">
            <a:extLst>
              <a:ext uri="{FF2B5EF4-FFF2-40B4-BE49-F238E27FC236}">
                <a16:creationId xmlns:a16="http://schemas.microsoft.com/office/drawing/2014/main" id="{EB891CDB-81AA-491E-AF07-3D98E4B03C0C}"/>
              </a:ext>
            </a:extLst>
          </p:cNvPr>
          <p:cNvSpPr txBox="1"/>
          <p:nvPr/>
        </p:nvSpPr>
        <p:spPr bwMode="auto">
          <a:xfrm>
            <a:off x="6533646" y="2935723"/>
            <a:ext cx="2082373" cy="338554"/>
          </a:xfrm>
          <a:prstGeom prst="rect">
            <a:avLst/>
          </a:prstGeom>
          <a:noFill/>
          <a:ln w="12700" cap="flat" cmpd="sng" algn="ctr">
            <a:noFill/>
            <a:prstDash val="solid"/>
            <a:miter lim="800000"/>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600" b="1" i="0" u="none" strike="noStrike" kern="0" cap="none" spc="0" normalizeH="0" baseline="0" noProof="0" dirty="0">
                <a:ln>
                  <a:noFill/>
                </a:ln>
                <a:solidFill>
                  <a:prstClr val="black"/>
                </a:solidFill>
                <a:effectLst/>
                <a:uLnTx/>
                <a:uFillTx/>
                <a:latin typeface="Arial Narrow" panose="020B0606020202030204" pitchFamily="34" charset="0"/>
                <a:cs typeface="Candara"/>
              </a:rPr>
              <a:t>Rx anticoagulation </a:t>
            </a:r>
          </a:p>
        </p:txBody>
      </p:sp>
      <p:cxnSp>
        <p:nvCxnSpPr>
          <p:cNvPr id="79" name="Straight Connector 78">
            <a:extLst>
              <a:ext uri="{FF2B5EF4-FFF2-40B4-BE49-F238E27FC236}">
                <a16:creationId xmlns:a16="http://schemas.microsoft.com/office/drawing/2014/main" id="{2F5823DD-7892-4EC0-AB11-0CF011F192C8}"/>
              </a:ext>
            </a:extLst>
          </p:cNvPr>
          <p:cNvCxnSpPr>
            <a:cxnSpLocks/>
          </p:cNvCxnSpPr>
          <p:nvPr/>
        </p:nvCxnSpPr>
        <p:spPr>
          <a:xfrm>
            <a:off x="6502927" y="3008154"/>
            <a:ext cx="0" cy="201216"/>
          </a:xfrm>
          <a:prstGeom prst="line">
            <a:avLst/>
          </a:prstGeom>
          <a:noFill/>
          <a:ln w="12700" cap="flat" cmpd="sng" algn="ctr">
            <a:solidFill>
              <a:sysClr val="windowText" lastClr="000000"/>
            </a:solidFill>
            <a:prstDash val="solid"/>
            <a:miter lim="800000"/>
          </a:ln>
          <a:effectLst/>
        </p:spPr>
      </p:cxnSp>
      <p:cxnSp>
        <p:nvCxnSpPr>
          <p:cNvPr id="80" name="Straight Connector 79">
            <a:extLst>
              <a:ext uri="{FF2B5EF4-FFF2-40B4-BE49-F238E27FC236}">
                <a16:creationId xmlns:a16="http://schemas.microsoft.com/office/drawing/2014/main" id="{640B452C-C536-46AC-884E-A7F229B2724C}"/>
              </a:ext>
            </a:extLst>
          </p:cNvPr>
          <p:cNvCxnSpPr>
            <a:cxnSpLocks/>
          </p:cNvCxnSpPr>
          <p:nvPr/>
        </p:nvCxnSpPr>
        <p:spPr>
          <a:xfrm>
            <a:off x="2182207" y="4215149"/>
            <a:ext cx="0" cy="379020"/>
          </a:xfrm>
          <a:prstGeom prst="line">
            <a:avLst/>
          </a:prstGeom>
          <a:noFill/>
          <a:ln w="12700" cap="flat" cmpd="sng" algn="ctr">
            <a:solidFill>
              <a:sysClr val="windowText" lastClr="000000"/>
            </a:solidFill>
            <a:prstDash val="solid"/>
            <a:miter lim="800000"/>
          </a:ln>
          <a:effectLst/>
        </p:spPr>
      </p:cxnSp>
      <p:cxnSp>
        <p:nvCxnSpPr>
          <p:cNvPr id="81" name="Straight Arrow Connector 80">
            <a:extLst>
              <a:ext uri="{FF2B5EF4-FFF2-40B4-BE49-F238E27FC236}">
                <a16:creationId xmlns:a16="http://schemas.microsoft.com/office/drawing/2014/main" id="{21C57FA8-DDFA-42A9-BC0B-F7F13C2EA58E}"/>
              </a:ext>
            </a:extLst>
          </p:cNvPr>
          <p:cNvCxnSpPr/>
          <p:nvPr/>
        </p:nvCxnSpPr>
        <p:spPr bwMode="auto">
          <a:xfrm>
            <a:off x="4582887" y="3919939"/>
            <a:ext cx="0" cy="175399"/>
          </a:xfrm>
          <a:prstGeom prst="straightConnector1">
            <a:avLst/>
          </a:prstGeom>
          <a:noFill/>
          <a:ln w="6350" cap="flat" cmpd="sng" algn="ctr">
            <a:solidFill>
              <a:sysClr val="windowText" lastClr="000000"/>
            </a:solidFill>
            <a:prstDash val="solid"/>
            <a:miter lim="800000"/>
            <a:tailEnd type="triangle"/>
          </a:ln>
          <a:effectLst/>
        </p:spPr>
      </p:cxnSp>
      <p:cxnSp>
        <p:nvCxnSpPr>
          <p:cNvPr id="82" name="Straight Arrow Connector 81">
            <a:extLst>
              <a:ext uri="{FF2B5EF4-FFF2-40B4-BE49-F238E27FC236}">
                <a16:creationId xmlns:a16="http://schemas.microsoft.com/office/drawing/2014/main" id="{0E27D438-1301-4FAE-AE9F-C0D1ACE828FB}"/>
              </a:ext>
            </a:extLst>
          </p:cNvPr>
          <p:cNvCxnSpPr/>
          <p:nvPr/>
        </p:nvCxnSpPr>
        <p:spPr bwMode="auto">
          <a:xfrm>
            <a:off x="5914588" y="3919939"/>
            <a:ext cx="0" cy="175399"/>
          </a:xfrm>
          <a:prstGeom prst="straightConnector1">
            <a:avLst/>
          </a:prstGeom>
          <a:noFill/>
          <a:ln w="6350" cap="flat" cmpd="sng" algn="ctr">
            <a:solidFill>
              <a:sysClr val="windowText" lastClr="000000"/>
            </a:solidFill>
            <a:prstDash val="solid"/>
            <a:miter lim="800000"/>
            <a:tailEnd type="triangle"/>
          </a:ln>
          <a:effectLst/>
        </p:spPr>
      </p:cxnSp>
      <p:cxnSp>
        <p:nvCxnSpPr>
          <p:cNvPr id="83" name="Straight Connector 82">
            <a:extLst>
              <a:ext uri="{FF2B5EF4-FFF2-40B4-BE49-F238E27FC236}">
                <a16:creationId xmlns:a16="http://schemas.microsoft.com/office/drawing/2014/main" id="{F7858F4C-75E7-43A5-8FFD-B3333747BB0F}"/>
              </a:ext>
            </a:extLst>
          </p:cNvPr>
          <p:cNvCxnSpPr>
            <a:cxnSpLocks/>
            <a:stCxn id="73" idx="2"/>
          </p:cNvCxnSpPr>
          <p:nvPr/>
        </p:nvCxnSpPr>
        <p:spPr>
          <a:xfrm>
            <a:off x="4569020" y="4974475"/>
            <a:ext cx="3160" cy="144760"/>
          </a:xfrm>
          <a:prstGeom prst="line">
            <a:avLst/>
          </a:prstGeom>
          <a:noFill/>
          <a:ln w="6350" cap="flat" cmpd="sng" algn="ctr">
            <a:solidFill>
              <a:sysClr val="windowText" lastClr="000000"/>
            </a:solidFill>
            <a:prstDash val="solid"/>
            <a:miter lim="800000"/>
          </a:ln>
          <a:effectLst/>
        </p:spPr>
      </p:cxnSp>
      <p:cxnSp>
        <p:nvCxnSpPr>
          <p:cNvPr id="84" name="Straight Connector 83">
            <a:extLst>
              <a:ext uri="{FF2B5EF4-FFF2-40B4-BE49-F238E27FC236}">
                <a16:creationId xmlns:a16="http://schemas.microsoft.com/office/drawing/2014/main" id="{3CECD858-A433-41C6-B0F9-8E2A425835C8}"/>
              </a:ext>
            </a:extLst>
          </p:cNvPr>
          <p:cNvCxnSpPr>
            <a:cxnSpLocks/>
          </p:cNvCxnSpPr>
          <p:nvPr/>
        </p:nvCxnSpPr>
        <p:spPr>
          <a:xfrm>
            <a:off x="2157389" y="5114130"/>
            <a:ext cx="4828139" cy="0"/>
          </a:xfrm>
          <a:prstGeom prst="line">
            <a:avLst/>
          </a:prstGeom>
          <a:noFill/>
          <a:ln w="12700" cap="flat" cmpd="sng" algn="ctr">
            <a:solidFill>
              <a:sysClr val="windowText" lastClr="000000"/>
            </a:solidFill>
            <a:prstDash val="solid"/>
            <a:miter lim="800000"/>
          </a:ln>
          <a:effectLst/>
        </p:spPr>
      </p:cxnSp>
      <p:sp>
        <p:nvSpPr>
          <p:cNvPr id="2" name="Rectangle 1">
            <a:extLst>
              <a:ext uri="{FF2B5EF4-FFF2-40B4-BE49-F238E27FC236}">
                <a16:creationId xmlns:a16="http://schemas.microsoft.com/office/drawing/2014/main" id="{31DA6380-F76A-4206-AF4E-1E9D676C0DA3}"/>
              </a:ext>
            </a:extLst>
          </p:cNvPr>
          <p:cNvSpPr/>
          <p:nvPr/>
        </p:nvSpPr>
        <p:spPr>
          <a:xfrm>
            <a:off x="2613568" y="1657920"/>
            <a:ext cx="3950120" cy="400110"/>
          </a:xfrm>
          <a:prstGeom prst="rect">
            <a:avLst/>
          </a:prstGeom>
        </p:spPr>
        <p:txBody>
          <a:bodyPr wrap="none">
            <a:spAutoFit/>
          </a:bodyPr>
          <a:lstStyle/>
          <a:p>
            <a:r>
              <a:rPr lang="en-CA" sz="2000" b="1" dirty="0">
                <a:latin typeface="Arial Narrow" panose="020B0606020202030204" pitchFamily="34" charset="0"/>
              </a:rPr>
              <a:t>Assuming initial U/S was a full leg U/S</a:t>
            </a:r>
            <a:endParaRPr lang="en-US" sz="2000" dirty="0">
              <a:latin typeface="Arial Narrow" panose="020B0606020202030204" pitchFamily="34" charset="0"/>
            </a:endParaRPr>
          </a:p>
        </p:txBody>
      </p:sp>
    </p:spTree>
    <p:extLst>
      <p:ext uri="{BB962C8B-B14F-4D97-AF65-F5344CB8AC3E}">
        <p14:creationId xmlns:p14="http://schemas.microsoft.com/office/powerpoint/2010/main" val="3770950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797" y="239135"/>
            <a:ext cx="2102278" cy="828085"/>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7066946" cy="169277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DVT Diagnostic and Treatment Algorithm</a:t>
            </a:r>
            <a:br>
              <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b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269369"/>
            <a:ext cx="8988258" cy="3693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*DVT, deep vein thrombosis; US, ultrasound</a:t>
            </a:r>
          </a:p>
          <a:p>
            <a:pPr lvl="0">
              <a:defRPr/>
            </a:pPr>
            <a:r>
              <a:rPr lang="en-CA" altLang="en-US" sz="900" dirty="0">
                <a:solidFill>
                  <a:prstClr val="white"/>
                </a:solidFill>
                <a:latin typeface="Arial Narrow" panose="020B0606020202030204" pitchFamily="34" charset="0"/>
                <a:cs typeface="Lato"/>
              </a:rPr>
              <a:t>Adapted from: Thrombosis Canada. Deep Vein Thrombosis: Diagnosis. Available at: http://thrombosiscanada.ca/?page_id=18#. </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3127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1DA6380-F76A-4206-AF4E-1E9D676C0DA3}"/>
              </a:ext>
            </a:extLst>
          </p:cNvPr>
          <p:cNvSpPr/>
          <p:nvPr/>
        </p:nvSpPr>
        <p:spPr>
          <a:xfrm>
            <a:off x="2596940" y="1490013"/>
            <a:ext cx="3950120" cy="400110"/>
          </a:xfrm>
          <a:prstGeom prst="rect">
            <a:avLst/>
          </a:prstGeom>
        </p:spPr>
        <p:txBody>
          <a:bodyPr wrap="none">
            <a:spAutoFit/>
          </a:bodyPr>
          <a:lstStyle/>
          <a:p>
            <a:r>
              <a:rPr lang="en-CA" sz="2000" b="1" dirty="0">
                <a:latin typeface="Arial Narrow" panose="020B0606020202030204" pitchFamily="34" charset="0"/>
              </a:rPr>
              <a:t>Assuming initial U/S was a full leg U/S</a:t>
            </a:r>
            <a:endParaRPr lang="en-US" sz="2000" dirty="0">
              <a:latin typeface="Arial Narrow" panose="020B0606020202030204" pitchFamily="34" charset="0"/>
            </a:endParaRPr>
          </a:p>
        </p:txBody>
      </p:sp>
      <p:grpSp>
        <p:nvGrpSpPr>
          <p:cNvPr id="38" name="Group 37">
            <a:extLst>
              <a:ext uri="{FF2B5EF4-FFF2-40B4-BE49-F238E27FC236}">
                <a16:creationId xmlns:a16="http://schemas.microsoft.com/office/drawing/2014/main" id="{D42B7AAD-02B6-44AF-BF7A-BE2F5FE7232C}"/>
              </a:ext>
            </a:extLst>
          </p:cNvPr>
          <p:cNvGrpSpPr/>
          <p:nvPr/>
        </p:nvGrpSpPr>
        <p:grpSpPr>
          <a:xfrm>
            <a:off x="2770933" y="4141385"/>
            <a:ext cx="2772256" cy="224254"/>
            <a:chOff x="2399011" y="3115362"/>
            <a:chExt cx="2772256" cy="251878"/>
          </a:xfrm>
        </p:grpSpPr>
        <p:cxnSp>
          <p:nvCxnSpPr>
            <p:cNvPr id="39" name="Straight Arrow Connector 38">
              <a:extLst>
                <a:ext uri="{FF2B5EF4-FFF2-40B4-BE49-F238E27FC236}">
                  <a16:creationId xmlns:a16="http://schemas.microsoft.com/office/drawing/2014/main" id="{B683F342-EFBE-450C-9A7F-4BB42FE90263}"/>
                </a:ext>
              </a:extLst>
            </p:cNvPr>
            <p:cNvCxnSpPr/>
            <p:nvPr/>
          </p:nvCxnSpPr>
          <p:spPr bwMode="auto">
            <a:xfrm>
              <a:off x="5171267" y="3125604"/>
              <a:ext cx="0" cy="241636"/>
            </a:xfrm>
            <a:prstGeom prst="straightConnector1">
              <a:avLst/>
            </a:prstGeom>
            <a:noFill/>
            <a:ln w="6350" cap="flat" cmpd="sng" algn="ctr">
              <a:solidFill>
                <a:sysClr val="windowText" lastClr="000000"/>
              </a:solidFill>
              <a:prstDash val="solid"/>
              <a:miter lim="800000"/>
              <a:tailEnd type="triangle"/>
            </a:ln>
            <a:effectLst/>
          </p:spPr>
        </p:cxnSp>
        <p:cxnSp>
          <p:nvCxnSpPr>
            <p:cNvPr id="40" name="Straight Arrow Connector 39">
              <a:extLst>
                <a:ext uri="{FF2B5EF4-FFF2-40B4-BE49-F238E27FC236}">
                  <a16:creationId xmlns:a16="http://schemas.microsoft.com/office/drawing/2014/main" id="{01DB78F8-3F97-4A88-A33F-9B032DE1A899}"/>
                </a:ext>
              </a:extLst>
            </p:cNvPr>
            <p:cNvCxnSpPr/>
            <p:nvPr/>
          </p:nvCxnSpPr>
          <p:spPr bwMode="auto">
            <a:xfrm>
              <a:off x="2399011" y="3115362"/>
              <a:ext cx="0" cy="241634"/>
            </a:xfrm>
            <a:prstGeom prst="straightConnector1">
              <a:avLst/>
            </a:prstGeom>
            <a:noFill/>
            <a:ln w="6350" cap="flat" cmpd="sng" algn="ctr">
              <a:solidFill>
                <a:sysClr val="windowText" lastClr="000000"/>
              </a:solidFill>
              <a:prstDash val="solid"/>
              <a:miter lim="800000"/>
              <a:tailEnd type="triangle"/>
            </a:ln>
            <a:effectLst/>
          </p:spPr>
        </p:cxnSp>
      </p:grpSp>
      <p:cxnSp>
        <p:nvCxnSpPr>
          <p:cNvPr id="41" name="Straight Connector 40">
            <a:extLst>
              <a:ext uri="{FF2B5EF4-FFF2-40B4-BE49-F238E27FC236}">
                <a16:creationId xmlns:a16="http://schemas.microsoft.com/office/drawing/2014/main" id="{1D67AB6C-EDCC-4BD9-8414-4EA19DF4B5A4}"/>
              </a:ext>
            </a:extLst>
          </p:cNvPr>
          <p:cNvCxnSpPr/>
          <p:nvPr/>
        </p:nvCxnSpPr>
        <p:spPr bwMode="auto">
          <a:xfrm flipV="1">
            <a:off x="2122340" y="3593897"/>
            <a:ext cx="0" cy="153320"/>
          </a:xfrm>
          <a:prstGeom prst="line">
            <a:avLst/>
          </a:prstGeom>
          <a:noFill/>
          <a:ln w="6350" cap="flat" cmpd="sng" algn="ctr">
            <a:solidFill>
              <a:sysClr val="windowText" lastClr="000000"/>
            </a:solidFill>
            <a:prstDash val="solid"/>
            <a:miter lim="800000"/>
          </a:ln>
          <a:effectLst/>
        </p:spPr>
      </p:cxnSp>
      <p:cxnSp>
        <p:nvCxnSpPr>
          <p:cNvPr id="42" name="Straight Connector 41">
            <a:extLst>
              <a:ext uri="{FF2B5EF4-FFF2-40B4-BE49-F238E27FC236}">
                <a16:creationId xmlns:a16="http://schemas.microsoft.com/office/drawing/2014/main" id="{691E9761-CCF7-44BE-A80C-8E2090B4C87A}"/>
              </a:ext>
            </a:extLst>
          </p:cNvPr>
          <p:cNvCxnSpPr/>
          <p:nvPr/>
        </p:nvCxnSpPr>
        <p:spPr bwMode="auto">
          <a:xfrm flipV="1">
            <a:off x="4860787" y="3594397"/>
            <a:ext cx="0" cy="153320"/>
          </a:xfrm>
          <a:prstGeom prst="line">
            <a:avLst/>
          </a:prstGeom>
          <a:noFill/>
          <a:ln w="6350" cap="flat" cmpd="sng" algn="ctr">
            <a:solidFill>
              <a:sysClr val="windowText" lastClr="000000"/>
            </a:solidFill>
            <a:prstDash val="solid"/>
            <a:miter lim="800000"/>
          </a:ln>
          <a:effectLst/>
        </p:spPr>
      </p:cxnSp>
      <p:cxnSp>
        <p:nvCxnSpPr>
          <p:cNvPr id="43" name="Straight Arrow Connector 42">
            <a:extLst>
              <a:ext uri="{FF2B5EF4-FFF2-40B4-BE49-F238E27FC236}">
                <a16:creationId xmlns:a16="http://schemas.microsoft.com/office/drawing/2014/main" id="{05CE4271-AA9D-4E31-A995-DD00F5AC0CEF}"/>
              </a:ext>
            </a:extLst>
          </p:cNvPr>
          <p:cNvCxnSpPr/>
          <p:nvPr/>
        </p:nvCxnSpPr>
        <p:spPr bwMode="auto">
          <a:xfrm>
            <a:off x="4855425" y="3118288"/>
            <a:ext cx="0" cy="241634"/>
          </a:xfrm>
          <a:prstGeom prst="straightConnector1">
            <a:avLst/>
          </a:prstGeom>
          <a:noFill/>
          <a:ln w="6350" cap="flat" cmpd="sng" algn="ctr">
            <a:solidFill>
              <a:sysClr val="windowText" lastClr="000000"/>
            </a:solidFill>
            <a:prstDash val="solid"/>
            <a:miter lim="800000"/>
            <a:tailEnd type="triangle"/>
          </a:ln>
          <a:effectLst/>
        </p:spPr>
      </p:cxnSp>
      <p:cxnSp>
        <p:nvCxnSpPr>
          <p:cNvPr id="44" name="Straight Connector 43">
            <a:extLst>
              <a:ext uri="{FF2B5EF4-FFF2-40B4-BE49-F238E27FC236}">
                <a16:creationId xmlns:a16="http://schemas.microsoft.com/office/drawing/2014/main" id="{61A6DF06-AF08-4914-B0C8-ACFCC0D8E226}"/>
              </a:ext>
            </a:extLst>
          </p:cNvPr>
          <p:cNvCxnSpPr>
            <a:cxnSpLocks/>
          </p:cNvCxnSpPr>
          <p:nvPr/>
        </p:nvCxnSpPr>
        <p:spPr bwMode="auto">
          <a:xfrm>
            <a:off x="6039825" y="4027836"/>
            <a:ext cx="835025" cy="0"/>
          </a:xfrm>
          <a:prstGeom prst="line">
            <a:avLst/>
          </a:prstGeom>
          <a:noFill/>
          <a:ln w="6350" cap="flat" cmpd="sng" algn="ctr">
            <a:solidFill>
              <a:sysClr val="windowText" lastClr="000000"/>
            </a:solidFill>
            <a:prstDash val="solid"/>
            <a:miter lim="800000"/>
          </a:ln>
          <a:effectLst/>
        </p:spPr>
      </p:cxnSp>
      <p:cxnSp>
        <p:nvCxnSpPr>
          <p:cNvPr id="47" name="Straight Connector 46">
            <a:extLst>
              <a:ext uri="{FF2B5EF4-FFF2-40B4-BE49-F238E27FC236}">
                <a16:creationId xmlns:a16="http://schemas.microsoft.com/office/drawing/2014/main" id="{12AA3B09-961D-4CEA-85C1-875C6283B7B7}"/>
              </a:ext>
            </a:extLst>
          </p:cNvPr>
          <p:cNvCxnSpPr>
            <a:cxnSpLocks/>
          </p:cNvCxnSpPr>
          <p:nvPr/>
        </p:nvCxnSpPr>
        <p:spPr bwMode="auto">
          <a:xfrm>
            <a:off x="2117339" y="4723366"/>
            <a:ext cx="1306683" cy="0"/>
          </a:xfrm>
          <a:prstGeom prst="line">
            <a:avLst/>
          </a:prstGeom>
          <a:noFill/>
          <a:ln w="6350" cap="flat" cmpd="sng" algn="ctr">
            <a:solidFill>
              <a:sysClr val="windowText" lastClr="000000"/>
            </a:solidFill>
            <a:prstDash val="solid"/>
            <a:miter lim="800000"/>
          </a:ln>
          <a:effectLst/>
        </p:spPr>
      </p:cxnSp>
      <p:cxnSp>
        <p:nvCxnSpPr>
          <p:cNvPr id="48" name="Straight Connector 47">
            <a:extLst>
              <a:ext uri="{FF2B5EF4-FFF2-40B4-BE49-F238E27FC236}">
                <a16:creationId xmlns:a16="http://schemas.microsoft.com/office/drawing/2014/main" id="{794BEA37-A683-42D2-BF0D-73956F556B75}"/>
              </a:ext>
            </a:extLst>
          </p:cNvPr>
          <p:cNvCxnSpPr/>
          <p:nvPr/>
        </p:nvCxnSpPr>
        <p:spPr bwMode="auto">
          <a:xfrm flipV="1">
            <a:off x="2773285" y="4571205"/>
            <a:ext cx="0" cy="153320"/>
          </a:xfrm>
          <a:prstGeom prst="line">
            <a:avLst/>
          </a:prstGeom>
          <a:noFill/>
          <a:ln w="6350" cap="flat" cmpd="sng" algn="ctr">
            <a:solidFill>
              <a:sysClr val="windowText" lastClr="000000"/>
            </a:solidFill>
            <a:prstDash val="solid"/>
            <a:miter lim="800000"/>
          </a:ln>
          <a:effectLst/>
        </p:spPr>
      </p:cxnSp>
      <p:cxnSp>
        <p:nvCxnSpPr>
          <p:cNvPr id="49" name="Straight Arrow Connector 48">
            <a:extLst>
              <a:ext uri="{FF2B5EF4-FFF2-40B4-BE49-F238E27FC236}">
                <a16:creationId xmlns:a16="http://schemas.microsoft.com/office/drawing/2014/main" id="{4AEEC4AF-0723-4475-97AB-5712F4FC8BCA}"/>
              </a:ext>
            </a:extLst>
          </p:cNvPr>
          <p:cNvCxnSpPr>
            <a:cxnSpLocks/>
          </p:cNvCxnSpPr>
          <p:nvPr/>
        </p:nvCxnSpPr>
        <p:spPr bwMode="auto">
          <a:xfrm>
            <a:off x="4855425" y="2774301"/>
            <a:ext cx="0" cy="149998"/>
          </a:xfrm>
          <a:prstGeom prst="straightConnector1">
            <a:avLst/>
          </a:prstGeom>
          <a:noFill/>
          <a:ln w="6350" cap="flat" cmpd="sng" algn="ctr">
            <a:solidFill>
              <a:sysClr val="windowText" lastClr="000000"/>
            </a:solidFill>
            <a:prstDash val="solid"/>
            <a:miter lim="800000"/>
            <a:tailEnd type="triangle"/>
          </a:ln>
          <a:effectLst/>
        </p:spPr>
      </p:cxnSp>
      <p:cxnSp>
        <p:nvCxnSpPr>
          <p:cNvPr id="50" name="Straight Connector 49">
            <a:extLst>
              <a:ext uri="{FF2B5EF4-FFF2-40B4-BE49-F238E27FC236}">
                <a16:creationId xmlns:a16="http://schemas.microsoft.com/office/drawing/2014/main" id="{B19229F0-1EF7-42DD-BA5F-764B99FA034B}"/>
              </a:ext>
            </a:extLst>
          </p:cNvPr>
          <p:cNvCxnSpPr>
            <a:cxnSpLocks/>
          </p:cNvCxnSpPr>
          <p:nvPr/>
        </p:nvCxnSpPr>
        <p:spPr bwMode="auto">
          <a:xfrm>
            <a:off x="2122341" y="2774300"/>
            <a:ext cx="2733085" cy="0"/>
          </a:xfrm>
          <a:prstGeom prst="line">
            <a:avLst/>
          </a:prstGeom>
          <a:noFill/>
          <a:ln w="6350" cap="flat" cmpd="sng" algn="ctr">
            <a:solidFill>
              <a:sysClr val="windowText" lastClr="000000"/>
            </a:solidFill>
            <a:prstDash val="solid"/>
            <a:miter lim="800000"/>
          </a:ln>
          <a:effectLst/>
        </p:spPr>
      </p:cxnSp>
      <p:cxnSp>
        <p:nvCxnSpPr>
          <p:cNvPr id="51" name="Straight Connector 50">
            <a:extLst>
              <a:ext uri="{FF2B5EF4-FFF2-40B4-BE49-F238E27FC236}">
                <a16:creationId xmlns:a16="http://schemas.microsoft.com/office/drawing/2014/main" id="{3FCE4A5A-842B-4622-B14A-B41633610E0E}"/>
              </a:ext>
            </a:extLst>
          </p:cNvPr>
          <p:cNvCxnSpPr>
            <a:cxnSpLocks/>
          </p:cNvCxnSpPr>
          <p:nvPr/>
        </p:nvCxnSpPr>
        <p:spPr bwMode="auto">
          <a:xfrm flipV="1">
            <a:off x="3505724" y="2380783"/>
            <a:ext cx="0" cy="394590"/>
          </a:xfrm>
          <a:prstGeom prst="line">
            <a:avLst/>
          </a:prstGeom>
          <a:noFill/>
          <a:ln w="6350" cap="flat" cmpd="sng" algn="ctr">
            <a:solidFill>
              <a:sysClr val="windowText" lastClr="000000"/>
            </a:solidFill>
            <a:prstDash val="solid"/>
            <a:miter lim="800000"/>
          </a:ln>
          <a:effectLst/>
        </p:spPr>
      </p:cxnSp>
      <p:cxnSp>
        <p:nvCxnSpPr>
          <p:cNvPr id="52" name="Straight Arrow Connector 51">
            <a:extLst>
              <a:ext uri="{FF2B5EF4-FFF2-40B4-BE49-F238E27FC236}">
                <a16:creationId xmlns:a16="http://schemas.microsoft.com/office/drawing/2014/main" id="{45BE4979-49EF-4C08-B5F7-9CE858A93647}"/>
              </a:ext>
            </a:extLst>
          </p:cNvPr>
          <p:cNvCxnSpPr>
            <a:cxnSpLocks/>
          </p:cNvCxnSpPr>
          <p:nvPr/>
        </p:nvCxnSpPr>
        <p:spPr bwMode="auto">
          <a:xfrm>
            <a:off x="2122340" y="2774301"/>
            <a:ext cx="0" cy="149998"/>
          </a:xfrm>
          <a:prstGeom prst="straightConnector1">
            <a:avLst/>
          </a:prstGeom>
          <a:noFill/>
          <a:ln w="6350" cap="flat" cmpd="sng" algn="ctr">
            <a:solidFill>
              <a:sysClr val="windowText" lastClr="000000"/>
            </a:solidFill>
            <a:prstDash val="solid"/>
            <a:miter lim="800000"/>
            <a:tailEnd type="triangle"/>
          </a:ln>
          <a:effectLst/>
        </p:spPr>
      </p:cxnSp>
      <p:cxnSp>
        <p:nvCxnSpPr>
          <p:cNvPr id="53" name="Straight Connector 52">
            <a:extLst>
              <a:ext uri="{FF2B5EF4-FFF2-40B4-BE49-F238E27FC236}">
                <a16:creationId xmlns:a16="http://schemas.microsoft.com/office/drawing/2014/main" id="{8BCD06ED-1B5B-4C90-A5C6-4E0218276B92}"/>
              </a:ext>
            </a:extLst>
          </p:cNvPr>
          <p:cNvCxnSpPr>
            <a:cxnSpLocks/>
          </p:cNvCxnSpPr>
          <p:nvPr/>
        </p:nvCxnSpPr>
        <p:spPr bwMode="auto">
          <a:xfrm>
            <a:off x="1478573" y="3747260"/>
            <a:ext cx="1289496" cy="0"/>
          </a:xfrm>
          <a:prstGeom prst="line">
            <a:avLst/>
          </a:prstGeom>
          <a:noFill/>
          <a:ln w="6350" cap="flat" cmpd="sng" algn="ctr">
            <a:solidFill>
              <a:sysClr val="windowText" lastClr="000000"/>
            </a:solidFill>
            <a:prstDash val="solid"/>
            <a:miter lim="800000"/>
          </a:ln>
          <a:effectLst/>
        </p:spPr>
      </p:cxnSp>
      <p:cxnSp>
        <p:nvCxnSpPr>
          <p:cNvPr id="54" name="Straight Arrow Connector 53">
            <a:extLst>
              <a:ext uri="{FF2B5EF4-FFF2-40B4-BE49-F238E27FC236}">
                <a16:creationId xmlns:a16="http://schemas.microsoft.com/office/drawing/2014/main" id="{8767E2B7-4979-4BE1-8CF5-FD5131684C0A}"/>
              </a:ext>
            </a:extLst>
          </p:cNvPr>
          <p:cNvCxnSpPr/>
          <p:nvPr/>
        </p:nvCxnSpPr>
        <p:spPr bwMode="auto">
          <a:xfrm>
            <a:off x="2122340" y="3118288"/>
            <a:ext cx="0" cy="241634"/>
          </a:xfrm>
          <a:prstGeom prst="straightConnector1">
            <a:avLst/>
          </a:prstGeom>
          <a:noFill/>
          <a:ln w="6350" cap="flat" cmpd="sng" algn="ctr">
            <a:solidFill>
              <a:sysClr val="windowText" lastClr="000000"/>
            </a:solidFill>
            <a:prstDash val="solid"/>
            <a:miter lim="800000"/>
            <a:tailEnd type="triangle"/>
          </a:ln>
          <a:effectLst/>
        </p:spPr>
      </p:cxnSp>
      <p:cxnSp>
        <p:nvCxnSpPr>
          <p:cNvPr id="85" name="Straight Arrow Connector 84">
            <a:extLst>
              <a:ext uri="{FF2B5EF4-FFF2-40B4-BE49-F238E27FC236}">
                <a16:creationId xmlns:a16="http://schemas.microsoft.com/office/drawing/2014/main" id="{3A221FF0-24C0-468C-8020-C4382154C07D}"/>
              </a:ext>
            </a:extLst>
          </p:cNvPr>
          <p:cNvCxnSpPr/>
          <p:nvPr/>
        </p:nvCxnSpPr>
        <p:spPr bwMode="auto">
          <a:xfrm>
            <a:off x="1478573" y="3747993"/>
            <a:ext cx="0" cy="130575"/>
          </a:xfrm>
          <a:prstGeom prst="straightConnector1">
            <a:avLst/>
          </a:prstGeom>
          <a:noFill/>
          <a:ln w="6350" cap="flat" cmpd="sng" algn="ctr">
            <a:solidFill>
              <a:sysClr val="windowText" lastClr="000000"/>
            </a:solidFill>
            <a:prstDash val="solid"/>
            <a:miter lim="800000"/>
            <a:tailEnd type="triangle"/>
          </a:ln>
          <a:effectLst/>
        </p:spPr>
      </p:cxnSp>
      <p:cxnSp>
        <p:nvCxnSpPr>
          <p:cNvPr id="86" name="Straight Arrow Connector 85">
            <a:extLst>
              <a:ext uri="{FF2B5EF4-FFF2-40B4-BE49-F238E27FC236}">
                <a16:creationId xmlns:a16="http://schemas.microsoft.com/office/drawing/2014/main" id="{09B874AA-263F-4730-81EF-BC8A3B938DC9}"/>
              </a:ext>
            </a:extLst>
          </p:cNvPr>
          <p:cNvCxnSpPr/>
          <p:nvPr/>
        </p:nvCxnSpPr>
        <p:spPr bwMode="auto">
          <a:xfrm>
            <a:off x="2768069" y="3747993"/>
            <a:ext cx="0" cy="130575"/>
          </a:xfrm>
          <a:prstGeom prst="straightConnector1">
            <a:avLst/>
          </a:prstGeom>
          <a:noFill/>
          <a:ln w="6350"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C0840C6D-EC2D-4198-9FFB-84DA1F0AA363}"/>
              </a:ext>
            </a:extLst>
          </p:cNvPr>
          <p:cNvCxnSpPr/>
          <p:nvPr/>
        </p:nvCxnSpPr>
        <p:spPr bwMode="auto">
          <a:xfrm>
            <a:off x="4251989" y="3748868"/>
            <a:ext cx="0" cy="130575"/>
          </a:xfrm>
          <a:prstGeom prst="straightConnector1">
            <a:avLst/>
          </a:prstGeom>
          <a:noFill/>
          <a:ln w="6350" cap="flat" cmpd="sng" algn="ctr">
            <a:solidFill>
              <a:sysClr val="windowText" lastClr="000000"/>
            </a:solidFill>
            <a:prstDash val="solid"/>
            <a:miter lim="800000"/>
            <a:tailEnd type="triangle"/>
          </a:ln>
          <a:effectLst/>
        </p:spPr>
      </p:cxnSp>
      <p:cxnSp>
        <p:nvCxnSpPr>
          <p:cNvPr id="88" name="Straight Arrow Connector 87">
            <a:extLst>
              <a:ext uri="{FF2B5EF4-FFF2-40B4-BE49-F238E27FC236}">
                <a16:creationId xmlns:a16="http://schemas.microsoft.com/office/drawing/2014/main" id="{E19D8312-90CE-4DC9-8825-2A7DF5B2B790}"/>
              </a:ext>
            </a:extLst>
          </p:cNvPr>
          <p:cNvCxnSpPr/>
          <p:nvPr/>
        </p:nvCxnSpPr>
        <p:spPr bwMode="auto">
          <a:xfrm>
            <a:off x="5543189" y="3748868"/>
            <a:ext cx="0" cy="130575"/>
          </a:xfrm>
          <a:prstGeom prst="straightConnector1">
            <a:avLst/>
          </a:prstGeom>
          <a:noFill/>
          <a:ln w="6350" cap="flat" cmpd="sng" algn="ctr">
            <a:solidFill>
              <a:sysClr val="windowText" lastClr="000000"/>
            </a:solidFill>
            <a:prstDash val="solid"/>
            <a:miter lim="800000"/>
            <a:tailEnd type="triangle"/>
          </a:ln>
          <a:effectLst/>
        </p:spPr>
      </p:cxnSp>
      <p:cxnSp>
        <p:nvCxnSpPr>
          <p:cNvPr id="89" name="Straight Connector 88">
            <a:extLst>
              <a:ext uri="{FF2B5EF4-FFF2-40B4-BE49-F238E27FC236}">
                <a16:creationId xmlns:a16="http://schemas.microsoft.com/office/drawing/2014/main" id="{42E326FD-E09C-4AAF-A234-CB8E7ED6DDE7}"/>
              </a:ext>
            </a:extLst>
          </p:cNvPr>
          <p:cNvCxnSpPr>
            <a:cxnSpLocks/>
          </p:cNvCxnSpPr>
          <p:nvPr/>
        </p:nvCxnSpPr>
        <p:spPr bwMode="auto">
          <a:xfrm>
            <a:off x="4249609" y="3746126"/>
            <a:ext cx="1293581" cy="0"/>
          </a:xfrm>
          <a:prstGeom prst="line">
            <a:avLst/>
          </a:prstGeom>
          <a:noFill/>
          <a:ln w="6350" cap="flat" cmpd="sng" algn="ctr">
            <a:solidFill>
              <a:sysClr val="windowText" lastClr="000000"/>
            </a:solidFill>
            <a:prstDash val="solid"/>
            <a:miter lim="800000"/>
          </a:ln>
          <a:effectLst/>
        </p:spPr>
      </p:cxnSp>
      <p:cxnSp>
        <p:nvCxnSpPr>
          <p:cNvPr id="90" name="Straight Arrow Connector 89">
            <a:extLst>
              <a:ext uri="{FF2B5EF4-FFF2-40B4-BE49-F238E27FC236}">
                <a16:creationId xmlns:a16="http://schemas.microsoft.com/office/drawing/2014/main" id="{19FEAFC8-16E9-4EBA-BD22-57ABA15E635B}"/>
              </a:ext>
            </a:extLst>
          </p:cNvPr>
          <p:cNvCxnSpPr/>
          <p:nvPr/>
        </p:nvCxnSpPr>
        <p:spPr bwMode="auto">
          <a:xfrm>
            <a:off x="2124097" y="4715031"/>
            <a:ext cx="0" cy="139129"/>
          </a:xfrm>
          <a:prstGeom prst="straightConnector1">
            <a:avLst/>
          </a:prstGeom>
          <a:noFill/>
          <a:ln w="6350" cap="flat" cmpd="sng" algn="ctr">
            <a:solidFill>
              <a:sysClr val="windowText" lastClr="000000"/>
            </a:solidFill>
            <a:prstDash val="solid"/>
            <a:miter lim="800000"/>
            <a:tailEnd type="triangle"/>
          </a:ln>
          <a:effectLst/>
        </p:spPr>
      </p:cxnSp>
      <p:cxnSp>
        <p:nvCxnSpPr>
          <p:cNvPr id="91" name="Straight Arrow Connector 90">
            <a:extLst>
              <a:ext uri="{FF2B5EF4-FFF2-40B4-BE49-F238E27FC236}">
                <a16:creationId xmlns:a16="http://schemas.microsoft.com/office/drawing/2014/main" id="{564622D5-329B-4A42-97DE-1B85EC8A441B}"/>
              </a:ext>
            </a:extLst>
          </p:cNvPr>
          <p:cNvCxnSpPr/>
          <p:nvPr/>
        </p:nvCxnSpPr>
        <p:spPr bwMode="auto">
          <a:xfrm>
            <a:off x="3424022" y="4722982"/>
            <a:ext cx="0" cy="139129"/>
          </a:xfrm>
          <a:prstGeom prst="straightConnector1">
            <a:avLst/>
          </a:prstGeom>
          <a:noFill/>
          <a:ln w="6350" cap="flat" cmpd="sng" algn="ctr">
            <a:solidFill>
              <a:sysClr val="windowText" lastClr="000000"/>
            </a:solidFill>
            <a:prstDash val="solid"/>
            <a:miter lim="800000"/>
            <a:tailEnd type="triangle"/>
          </a:ln>
          <a:effectLst/>
        </p:spPr>
      </p:cxnSp>
      <p:cxnSp>
        <p:nvCxnSpPr>
          <p:cNvPr id="92" name="Straight Arrow Connector 91">
            <a:extLst>
              <a:ext uri="{FF2B5EF4-FFF2-40B4-BE49-F238E27FC236}">
                <a16:creationId xmlns:a16="http://schemas.microsoft.com/office/drawing/2014/main" id="{C930C49B-9306-46C8-8258-80014B009A83}"/>
              </a:ext>
            </a:extLst>
          </p:cNvPr>
          <p:cNvCxnSpPr/>
          <p:nvPr/>
        </p:nvCxnSpPr>
        <p:spPr bwMode="auto">
          <a:xfrm>
            <a:off x="4894311" y="4722982"/>
            <a:ext cx="0" cy="139129"/>
          </a:xfrm>
          <a:prstGeom prst="straightConnector1">
            <a:avLst/>
          </a:prstGeom>
          <a:noFill/>
          <a:ln w="6350" cap="flat" cmpd="sng" algn="ctr">
            <a:solidFill>
              <a:sysClr val="windowText" lastClr="000000"/>
            </a:solidFill>
            <a:prstDash val="solid"/>
            <a:miter lim="800000"/>
            <a:tailEnd type="triangle"/>
          </a:ln>
          <a:effectLst/>
        </p:spPr>
      </p:cxnSp>
      <p:cxnSp>
        <p:nvCxnSpPr>
          <p:cNvPr id="93" name="Straight Arrow Connector 92">
            <a:extLst>
              <a:ext uri="{FF2B5EF4-FFF2-40B4-BE49-F238E27FC236}">
                <a16:creationId xmlns:a16="http://schemas.microsoft.com/office/drawing/2014/main" id="{11BB1721-6625-4E6B-98BB-B13B0A3A154F}"/>
              </a:ext>
            </a:extLst>
          </p:cNvPr>
          <p:cNvCxnSpPr/>
          <p:nvPr/>
        </p:nvCxnSpPr>
        <p:spPr bwMode="auto">
          <a:xfrm>
            <a:off x="6197823" y="4722982"/>
            <a:ext cx="0" cy="139129"/>
          </a:xfrm>
          <a:prstGeom prst="straightConnector1">
            <a:avLst/>
          </a:prstGeom>
          <a:noFill/>
          <a:ln w="6350" cap="flat" cmpd="sng" algn="ctr">
            <a:solidFill>
              <a:sysClr val="windowText" lastClr="000000"/>
            </a:solidFill>
            <a:prstDash val="solid"/>
            <a:miter lim="800000"/>
            <a:tailEnd type="triangle"/>
          </a:ln>
          <a:effectLst/>
        </p:spPr>
      </p:cxnSp>
      <p:cxnSp>
        <p:nvCxnSpPr>
          <p:cNvPr id="94" name="Straight Connector 93">
            <a:extLst>
              <a:ext uri="{FF2B5EF4-FFF2-40B4-BE49-F238E27FC236}">
                <a16:creationId xmlns:a16="http://schemas.microsoft.com/office/drawing/2014/main" id="{2D346B62-40A8-4068-94BA-723D39081C90}"/>
              </a:ext>
            </a:extLst>
          </p:cNvPr>
          <p:cNvCxnSpPr>
            <a:cxnSpLocks/>
          </p:cNvCxnSpPr>
          <p:nvPr/>
        </p:nvCxnSpPr>
        <p:spPr bwMode="auto">
          <a:xfrm>
            <a:off x="4894311" y="4725755"/>
            <a:ext cx="1303512" cy="0"/>
          </a:xfrm>
          <a:prstGeom prst="line">
            <a:avLst/>
          </a:prstGeom>
          <a:noFill/>
          <a:ln w="6350" cap="flat" cmpd="sng" algn="ctr">
            <a:solidFill>
              <a:sysClr val="windowText" lastClr="000000"/>
            </a:solidFill>
            <a:prstDash val="solid"/>
            <a:miter lim="800000"/>
          </a:ln>
          <a:effectLst/>
        </p:spPr>
      </p:cxnSp>
      <p:cxnSp>
        <p:nvCxnSpPr>
          <p:cNvPr id="95" name="Straight Connector 94">
            <a:extLst>
              <a:ext uri="{FF2B5EF4-FFF2-40B4-BE49-F238E27FC236}">
                <a16:creationId xmlns:a16="http://schemas.microsoft.com/office/drawing/2014/main" id="{435C0F4A-723D-4C7F-B40E-C40DA85151D7}"/>
              </a:ext>
            </a:extLst>
          </p:cNvPr>
          <p:cNvCxnSpPr/>
          <p:nvPr/>
        </p:nvCxnSpPr>
        <p:spPr bwMode="auto">
          <a:xfrm flipV="1">
            <a:off x="5543189" y="4571208"/>
            <a:ext cx="0" cy="153321"/>
          </a:xfrm>
          <a:prstGeom prst="line">
            <a:avLst/>
          </a:prstGeom>
          <a:noFill/>
          <a:ln w="6350" cap="flat" cmpd="sng" algn="ctr">
            <a:solidFill>
              <a:sysClr val="windowText" lastClr="000000"/>
            </a:solidFill>
            <a:prstDash val="solid"/>
            <a:miter lim="800000"/>
          </a:ln>
          <a:effectLst/>
        </p:spPr>
      </p:cxnSp>
      <p:cxnSp>
        <p:nvCxnSpPr>
          <p:cNvPr id="96" name="Straight Connector 95">
            <a:extLst>
              <a:ext uri="{FF2B5EF4-FFF2-40B4-BE49-F238E27FC236}">
                <a16:creationId xmlns:a16="http://schemas.microsoft.com/office/drawing/2014/main" id="{518FE37E-8EE3-40FB-9550-831286ED2BAD}"/>
              </a:ext>
            </a:extLst>
          </p:cNvPr>
          <p:cNvCxnSpPr>
            <a:cxnSpLocks/>
          </p:cNvCxnSpPr>
          <p:nvPr/>
        </p:nvCxnSpPr>
        <p:spPr bwMode="auto">
          <a:xfrm>
            <a:off x="5441965" y="3077574"/>
            <a:ext cx="1432885" cy="0"/>
          </a:xfrm>
          <a:prstGeom prst="line">
            <a:avLst/>
          </a:prstGeom>
          <a:noFill/>
          <a:ln w="6350" cap="flat" cmpd="sng" algn="ctr">
            <a:solidFill>
              <a:sysClr val="windowText" lastClr="000000"/>
            </a:solidFill>
            <a:prstDash val="solid"/>
            <a:miter lim="800000"/>
          </a:ln>
          <a:effectLst/>
        </p:spPr>
      </p:cxnSp>
      <p:sp>
        <p:nvSpPr>
          <p:cNvPr id="97" name="TextBox 13">
            <a:extLst>
              <a:ext uri="{FF2B5EF4-FFF2-40B4-BE49-F238E27FC236}">
                <a16:creationId xmlns:a16="http://schemas.microsoft.com/office/drawing/2014/main" id="{A880022C-FB28-456D-8997-A6E00A2481AE}"/>
              </a:ext>
            </a:extLst>
          </p:cNvPr>
          <p:cNvSpPr txBox="1">
            <a:spLocks noChangeArrowheads="1"/>
          </p:cNvSpPr>
          <p:nvPr/>
        </p:nvSpPr>
        <p:spPr bwMode="auto">
          <a:xfrm>
            <a:off x="4435118" y="5221380"/>
            <a:ext cx="9516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r>
              <a:rPr lang="es-ES_tradnl" altLang="en-US" sz="1400" b="1" dirty="0">
                <a:latin typeface="Arial Narrow" panose="020B0606020202030204" pitchFamily="34" charset="0"/>
                <a:ea typeface="MS PGothic" pitchFamily="34" charset="-128"/>
                <a:cs typeface="Lato"/>
              </a:rPr>
              <a:t>No DVT</a:t>
            </a:r>
          </a:p>
        </p:txBody>
      </p:sp>
      <p:sp>
        <p:nvSpPr>
          <p:cNvPr id="98" name="TextBox 15">
            <a:extLst>
              <a:ext uri="{FF2B5EF4-FFF2-40B4-BE49-F238E27FC236}">
                <a16:creationId xmlns:a16="http://schemas.microsoft.com/office/drawing/2014/main" id="{D42C79C8-30EA-48D5-9FBE-2D67438607DE}"/>
              </a:ext>
            </a:extLst>
          </p:cNvPr>
          <p:cNvSpPr txBox="1">
            <a:spLocks noChangeArrowheads="1"/>
          </p:cNvSpPr>
          <p:nvPr/>
        </p:nvSpPr>
        <p:spPr bwMode="auto">
          <a:xfrm>
            <a:off x="5629919" y="5263776"/>
            <a:ext cx="1193508"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lnSpc>
                <a:spcPct val="85000"/>
              </a:lnSpc>
            </a:pPr>
            <a:r>
              <a:rPr lang="es-ES_tradnl" altLang="en-US" sz="1200" b="1" dirty="0">
                <a:latin typeface="Arial Narrow" panose="020B0606020202030204" pitchFamily="34" charset="0"/>
                <a:ea typeface="MS PGothic" pitchFamily="34" charset="-128"/>
                <a:cs typeface="Lato"/>
              </a:rPr>
              <a:t>Serial US</a:t>
            </a:r>
          </a:p>
          <a:p>
            <a:pPr algn="ctr" defTabSz="685783">
              <a:lnSpc>
                <a:spcPct val="85000"/>
              </a:lnSpc>
            </a:pPr>
            <a:r>
              <a:rPr lang="es-ES_tradnl" altLang="en-US" sz="1200" b="1" dirty="0" err="1">
                <a:latin typeface="Arial Narrow" panose="020B0606020202030204" pitchFamily="34" charset="0"/>
                <a:ea typeface="MS PGothic" pitchFamily="34" charset="-128"/>
                <a:cs typeface="Lato"/>
              </a:rPr>
              <a:t>or</a:t>
            </a:r>
            <a:r>
              <a:rPr lang="es-ES_tradnl" altLang="en-US" sz="1200" b="1" dirty="0">
                <a:latin typeface="Arial Narrow" panose="020B0606020202030204" pitchFamily="34" charset="0"/>
                <a:ea typeface="MS PGothic" pitchFamily="34" charset="-128"/>
                <a:cs typeface="Lato"/>
              </a:rPr>
              <a:t> </a:t>
            </a:r>
            <a:r>
              <a:rPr lang="es-ES_tradnl" altLang="en-US" sz="1200" b="1" dirty="0" err="1">
                <a:latin typeface="Arial Narrow" panose="020B0606020202030204" pitchFamily="34" charset="0"/>
                <a:ea typeface="MS PGothic" pitchFamily="34" charset="-128"/>
                <a:cs typeface="Lato"/>
              </a:rPr>
              <a:t>whole</a:t>
            </a:r>
            <a:r>
              <a:rPr lang="es-ES_tradnl" altLang="en-US" sz="1200" b="1" dirty="0">
                <a:latin typeface="Arial Narrow" panose="020B0606020202030204" pitchFamily="34" charset="0"/>
                <a:ea typeface="MS PGothic" pitchFamily="34" charset="-128"/>
                <a:cs typeface="Lato"/>
              </a:rPr>
              <a:t> </a:t>
            </a:r>
            <a:r>
              <a:rPr lang="es-ES_tradnl" altLang="en-US" sz="1200" b="1" dirty="0" err="1">
                <a:latin typeface="Arial Narrow" panose="020B0606020202030204" pitchFamily="34" charset="0"/>
                <a:ea typeface="MS PGothic" pitchFamily="34" charset="-128"/>
                <a:cs typeface="Lato"/>
              </a:rPr>
              <a:t>leg</a:t>
            </a:r>
            <a:r>
              <a:rPr lang="es-ES_tradnl" altLang="en-US" sz="1200" b="1" dirty="0">
                <a:latin typeface="Arial Narrow" panose="020B0606020202030204" pitchFamily="34" charset="0"/>
                <a:ea typeface="MS PGothic" pitchFamily="34" charset="-128"/>
                <a:cs typeface="Lato"/>
              </a:rPr>
              <a:t> US</a:t>
            </a:r>
          </a:p>
        </p:txBody>
      </p:sp>
      <p:sp>
        <p:nvSpPr>
          <p:cNvPr id="99" name="TextBox 98">
            <a:extLst>
              <a:ext uri="{FF2B5EF4-FFF2-40B4-BE49-F238E27FC236}">
                <a16:creationId xmlns:a16="http://schemas.microsoft.com/office/drawing/2014/main" id="{C9E497E6-9347-4309-9CA6-3100DE4C595F}"/>
              </a:ext>
            </a:extLst>
          </p:cNvPr>
          <p:cNvSpPr txBox="1"/>
          <p:nvPr/>
        </p:nvSpPr>
        <p:spPr>
          <a:xfrm>
            <a:off x="3786194" y="2469347"/>
            <a:ext cx="1943737" cy="307777"/>
          </a:xfrm>
          <a:prstGeom prst="rect">
            <a:avLst/>
          </a:prstGeom>
          <a:noFill/>
        </p:spPr>
        <p:txBody>
          <a:bodyPr wrap="none" rtlCol="0">
            <a:spAutoFit/>
          </a:bodyPr>
          <a:lstStyle/>
          <a:p>
            <a:pPr defTabSz="914400"/>
            <a:r>
              <a:rPr lang="en-CA" sz="1400" b="1" dirty="0">
                <a:solidFill>
                  <a:prstClr val="black"/>
                </a:solidFill>
                <a:latin typeface="Arial Narrow" panose="020B0606020202030204" pitchFamily="34" charset="0"/>
                <a:cs typeface="Lato"/>
              </a:rPr>
              <a:t>2 or greater Wells Score </a:t>
            </a:r>
          </a:p>
        </p:txBody>
      </p:sp>
      <p:sp>
        <p:nvSpPr>
          <p:cNvPr id="100" name="Rounded Rectangle 39">
            <a:extLst>
              <a:ext uri="{FF2B5EF4-FFF2-40B4-BE49-F238E27FC236}">
                <a16:creationId xmlns:a16="http://schemas.microsoft.com/office/drawing/2014/main" id="{BEAE1D67-E76E-47C5-B6CD-79214ECA98F4}"/>
              </a:ext>
            </a:extLst>
          </p:cNvPr>
          <p:cNvSpPr/>
          <p:nvPr/>
        </p:nvSpPr>
        <p:spPr>
          <a:xfrm>
            <a:off x="1520890" y="2135570"/>
            <a:ext cx="3930285" cy="365760"/>
          </a:xfrm>
          <a:prstGeom prst="roundRect">
            <a:avLst>
              <a:gd name="adj" fmla="val 9573"/>
            </a:avLst>
          </a:prstGeom>
          <a:solidFill>
            <a:srgbClr val="19325C"/>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2 </a:t>
            </a: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Lato"/>
              </a:rPr>
              <a:t>Level</a:t>
            </a: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 Wells </a:t>
            </a: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Lato"/>
              </a:rPr>
              <a:t>Probability</a:t>
            </a: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 Score</a:t>
            </a:r>
          </a:p>
        </p:txBody>
      </p:sp>
      <p:sp>
        <p:nvSpPr>
          <p:cNvPr id="101" name="Rounded Rectangle 71">
            <a:extLst>
              <a:ext uri="{FF2B5EF4-FFF2-40B4-BE49-F238E27FC236}">
                <a16:creationId xmlns:a16="http://schemas.microsoft.com/office/drawing/2014/main" id="{0C0AFE25-401F-44ED-9E0D-3EEB9B6B0905}"/>
              </a:ext>
            </a:extLst>
          </p:cNvPr>
          <p:cNvSpPr/>
          <p:nvPr/>
        </p:nvSpPr>
        <p:spPr>
          <a:xfrm>
            <a:off x="4258479" y="3365268"/>
            <a:ext cx="1192695" cy="283626"/>
          </a:xfrm>
          <a:prstGeom prst="roundRect">
            <a:avLst>
              <a:gd name="adj" fmla="val 9573"/>
            </a:avLst>
          </a:prstGeom>
          <a:solidFill>
            <a:srgbClr val="DCF4F8"/>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Prox</a:t>
            </a: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rPr>
              <a:t>. US</a:t>
            </a:r>
          </a:p>
        </p:txBody>
      </p:sp>
      <p:sp>
        <p:nvSpPr>
          <p:cNvPr id="102" name="Rounded Rectangle 74">
            <a:extLst>
              <a:ext uri="{FF2B5EF4-FFF2-40B4-BE49-F238E27FC236}">
                <a16:creationId xmlns:a16="http://schemas.microsoft.com/office/drawing/2014/main" id="{0C1282E7-ECAA-423D-B917-A53744F04B3D}"/>
              </a:ext>
            </a:extLst>
          </p:cNvPr>
          <p:cNvSpPr/>
          <p:nvPr/>
        </p:nvSpPr>
        <p:spPr>
          <a:xfrm>
            <a:off x="1555369" y="4840144"/>
            <a:ext cx="1162416" cy="365760"/>
          </a:xfrm>
          <a:prstGeom prst="roundRect">
            <a:avLst>
              <a:gd name="adj" fmla="val 6996"/>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Negative</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103" name="Rounded Rectangle 75">
            <a:extLst>
              <a:ext uri="{FF2B5EF4-FFF2-40B4-BE49-F238E27FC236}">
                <a16:creationId xmlns:a16="http://schemas.microsoft.com/office/drawing/2014/main" id="{2D93FDC5-B2AE-4602-9026-62279DB750B7}"/>
              </a:ext>
            </a:extLst>
          </p:cNvPr>
          <p:cNvSpPr/>
          <p:nvPr/>
        </p:nvSpPr>
        <p:spPr>
          <a:xfrm>
            <a:off x="2874904" y="4852188"/>
            <a:ext cx="1085609" cy="365760"/>
          </a:xfrm>
          <a:prstGeom prst="roundRect">
            <a:avLst>
              <a:gd name="adj" fmla="val 6995"/>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Positive</a:t>
            </a:r>
          </a:p>
        </p:txBody>
      </p:sp>
      <p:sp>
        <p:nvSpPr>
          <p:cNvPr id="104" name="TextBox 103">
            <a:extLst>
              <a:ext uri="{FF2B5EF4-FFF2-40B4-BE49-F238E27FC236}">
                <a16:creationId xmlns:a16="http://schemas.microsoft.com/office/drawing/2014/main" id="{8C6DE1F4-2D07-4408-BAE1-CB9A31C1CE60}"/>
              </a:ext>
            </a:extLst>
          </p:cNvPr>
          <p:cNvSpPr txBox="1"/>
          <p:nvPr/>
        </p:nvSpPr>
        <p:spPr>
          <a:xfrm>
            <a:off x="1484709" y="2469347"/>
            <a:ext cx="1273362" cy="307777"/>
          </a:xfrm>
          <a:prstGeom prst="rect">
            <a:avLst/>
          </a:prstGeom>
          <a:noFill/>
        </p:spPr>
        <p:txBody>
          <a:bodyPr wrap="none" rtlCol="0">
            <a:spAutoFit/>
          </a:bodyPr>
          <a:lstStyle/>
          <a:p>
            <a:pPr defTabSz="914400"/>
            <a:r>
              <a:rPr lang="en-CA" sz="1400" b="1" dirty="0">
                <a:solidFill>
                  <a:prstClr val="black"/>
                </a:solidFill>
                <a:latin typeface="Arial Narrow" panose="020B0606020202030204" pitchFamily="34" charset="0"/>
                <a:cs typeface="Lato"/>
              </a:rPr>
              <a:t>&lt;2 Wells Score </a:t>
            </a:r>
          </a:p>
        </p:txBody>
      </p:sp>
      <p:sp>
        <p:nvSpPr>
          <p:cNvPr id="105" name="Rounded Rectangle 66">
            <a:extLst>
              <a:ext uri="{FF2B5EF4-FFF2-40B4-BE49-F238E27FC236}">
                <a16:creationId xmlns:a16="http://schemas.microsoft.com/office/drawing/2014/main" id="{E21C9636-1E2C-4E90-B24C-D0E29728EFCB}"/>
              </a:ext>
            </a:extLst>
          </p:cNvPr>
          <p:cNvSpPr/>
          <p:nvPr/>
        </p:nvSpPr>
        <p:spPr>
          <a:xfrm>
            <a:off x="1520890" y="3368294"/>
            <a:ext cx="1192898" cy="277574"/>
          </a:xfrm>
          <a:prstGeom prst="roundRect">
            <a:avLst>
              <a:gd name="adj" fmla="val 11230"/>
            </a:avLst>
          </a:prstGeom>
          <a:solidFill>
            <a:srgbClr val="DCF4F8"/>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a:ln>
                  <a:noFill/>
                </a:ln>
                <a:effectLst/>
                <a:uLnTx/>
                <a:uFillTx/>
                <a:latin typeface="Arial Narrow" panose="020B0606020202030204" pitchFamily="34" charset="0"/>
                <a:ea typeface="MS PGothic" charset="0"/>
              </a:rPr>
              <a:t>D-Dimer</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endParaRPr>
          </a:p>
        </p:txBody>
      </p:sp>
      <p:sp>
        <p:nvSpPr>
          <p:cNvPr id="106" name="Rounded Rectangle 69">
            <a:extLst>
              <a:ext uri="{FF2B5EF4-FFF2-40B4-BE49-F238E27FC236}">
                <a16:creationId xmlns:a16="http://schemas.microsoft.com/office/drawing/2014/main" id="{36CC540C-9CDB-4495-B4A3-1D8A9F61C833}"/>
              </a:ext>
            </a:extLst>
          </p:cNvPr>
          <p:cNvSpPr/>
          <p:nvPr/>
        </p:nvSpPr>
        <p:spPr>
          <a:xfrm>
            <a:off x="4258479" y="2933042"/>
            <a:ext cx="1192695" cy="277574"/>
          </a:xfrm>
          <a:prstGeom prst="roundRect">
            <a:avLst>
              <a:gd name="adj" fmla="val 7606"/>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solidFill>
                  <a:prstClr val="white"/>
                </a:solidFill>
                <a:effectLst/>
                <a:uLnTx/>
                <a:uFillTx/>
                <a:latin typeface="Arial Narrow" panose="020B0606020202030204" pitchFamily="34" charset="0"/>
                <a:ea typeface="MS PGothic" charset="0"/>
                <a:cs typeface="Lato"/>
              </a:rPr>
              <a:t>Likely</a:t>
            </a:r>
            <a:endPar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endParaRPr>
          </a:p>
        </p:txBody>
      </p:sp>
      <p:sp>
        <p:nvSpPr>
          <p:cNvPr id="107" name="Rounded Rectangle 65">
            <a:extLst>
              <a:ext uri="{FF2B5EF4-FFF2-40B4-BE49-F238E27FC236}">
                <a16:creationId xmlns:a16="http://schemas.microsoft.com/office/drawing/2014/main" id="{F8CC71F2-5655-4D10-A360-574D46A2ACF0}"/>
              </a:ext>
            </a:extLst>
          </p:cNvPr>
          <p:cNvSpPr/>
          <p:nvPr/>
        </p:nvSpPr>
        <p:spPr>
          <a:xfrm>
            <a:off x="1520890" y="2933042"/>
            <a:ext cx="1192898" cy="277574"/>
          </a:xfrm>
          <a:prstGeom prst="roundRect">
            <a:avLst>
              <a:gd name="adj" fmla="val 9418"/>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Unlikely</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108" name="Rounded Rectangle 84">
            <a:extLst>
              <a:ext uri="{FF2B5EF4-FFF2-40B4-BE49-F238E27FC236}">
                <a16:creationId xmlns:a16="http://schemas.microsoft.com/office/drawing/2014/main" id="{4343D694-3EBE-4E82-9D7B-E047D1781C62}"/>
              </a:ext>
            </a:extLst>
          </p:cNvPr>
          <p:cNvSpPr/>
          <p:nvPr/>
        </p:nvSpPr>
        <p:spPr>
          <a:xfrm>
            <a:off x="919208" y="3885017"/>
            <a:ext cx="1118730" cy="365760"/>
          </a:xfrm>
          <a:prstGeom prst="roundRect">
            <a:avLst>
              <a:gd name="adj" fmla="val 7606"/>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Negative</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109" name="Rounded Rectangle 90">
            <a:extLst>
              <a:ext uri="{FF2B5EF4-FFF2-40B4-BE49-F238E27FC236}">
                <a16:creationId xmlns:a16="http://schemas.microsoft.com/office/drawing/2014/main" id="{1A85DE28-9165-4045-A67B-DC3D0DF690C0}"/>
              </a:ext>
            </a:extLst>
          </p:cNvPr>
          <p:cNvSpPr/>
          <p:nvPr/>
        </p:nvSpPr>
        <p:spPr>
          <a:xfrm>
            <a:off x="3710566" y="3885017"/>
            <a:ext cx="1063178" cy="365760"/>
          </a:xfrm>
          <a:prstGeom prst="roundRect">
            <a:avLst>
              <a:gd name="adj" fmla="val 7606"/>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Positive</a:t>
            </a:r>
          </a:p>
        </p:txBody>
      </p:sp>
      <p:sp>
        <p:nvSpPr>
          <p:cNvPr id="110" name="Rounded Rectangle 91">
            <a:extLst>
              <a:ext uri="{FF2B5EF4-FFF2-40B4-BE49-F238E27FC236}">
                <a16:creationId xmlns:a16="http://schemas.microsoft.com/office/drawing/2014/main" id="{154EEA9B-9609-4F10-AC82-C0063A084585}"/>
              </a:ext>
            </a:extLst>
          </p:cNvPr>
          <p:cNvSpPr/>
          <p:nvPr/>
        </p:nvSpPr>
        <p:spPr>
          <a:xfrm>
            <a:off x="4952514" y="3885017"/>
            <a:ext cx="1143409" cy="365760"/>
          </a:xfrm>
          <a:prstGeom prst="roundRect">
            <a:avLst>
              <a:gd name="adj" fmla="val 9418"/>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Negative</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111" name="Rounded Rectangle 92">
            <a:extLst>
              <a:ext uri="{FF2B5EF4-FFF2-40B4-BE49-F238E27FC236}">
                <a16:creationId xmlns:a16="http://schemas.microsoft.com/office/drawing/2014/main" id="{414F5CC4-1A10-43B5-9402-9F1407B7A15F}"/>
              </a:ext>
            </a:extLst>
          </p:cNvPr>
          <p:cNvSpPr/>
          <p:nvPr/>
        </p:nvSpPr>
        <p:spPr>
          <a:xfrm>
            <a:off x="2192008" y="4375697"/>
            <a:ext cx="1157850" cy="270755"/>
          </a:xfrm>
          <a:prstGeom prst="roundRect">
            <a:avLst>
              <a:gd name="adj" fmla="val 7652"/>
            </a:avLst>
          </a:prstGeom>
          <a:solidFill>
            <a:srgbClr val="DCF4F8"/>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Prox</a:t>
            </a: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rPr>
              <a:t>. US</a:t>
            </a:r>
          </a:p>
        </p:txBody>
      </p:sp>
      <p:sp>
        <p:nvSpPr>
          <p:cNvPr id="112" name="Rounded Rectangle 85">
            <a:extLst>
              <a:ext uri="{FF2B5EF4-FFF2-40B4-BE49-F238E27FC236}">
                <a16:creationId xmlns:a16="http://schemas.microsoft.com/office/drawing/2014/main" id="{ED43D05F-4383-481D-AF1A-8F67BD5C5290}"/>
              </a:ext>
            </a:extLst>
          </p:cNvPr>
          <p:cNvSpPr/>
          <p:nvPr/>
        </p:nvSpPr>
        <p:spPr>
          <a:xfrm>
            <a:off x="2185381" y="3885017"/>
            <a:ext cx="1164478" cy="365760"/>
          </a:xfrm>
          <a:prstGeom prst="roundRect">
            <a:avLst>
              <a:gd name="adj" fmla="val 9418"/>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Positive</a:t>
            </a:r>
          </a:p>
        </p:txBody>
      </p:sp>
      <p:sp>
        <p:nvSpPr>
          <p:cNvPr id="113" name="Rounded Rectangle 108">
            <a:extLst>
              <a:ext uri="{FF2B5EF4-FFF2-40B4-BE49-F238E27FC236}">
                <a16:creationId xmlns:a16="http://schemas.microsoft.com/office/drawing/2014/main" id="{AE028625-FA0D-4841-BD12-A1FA40ED77C3}"/>
              </a:ext>
            </a:extLst>
          </p:cNvPr>
          <p:cNvSpPr/>
          <p:nvPr/>
        </p:nvSpPr>
        <p:spPr>
          <a:xfrm>
            <a:off x="4340555" y="4852188"/>
            <a:ext cx="1140752" cy="365760"/>
          </a:xfrm>
          <a:prstGeom prst="roundRect">
            <a:avLst>
              <a:gd name="adj" fmla="val 8377"/>
            </a:avLst>
          </a:prstGeom>
          <a:solidFill>
            <a:srgbClr val="ABF559"/>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Negative</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114" name="Rounded Rectangle 109">
            <a:extLst>
              <a:ext uri="{FF2B5EF4-FFF2-40B4-BE49-F238E27FC236}">
                <a16:creationId xmlns:a16="http://schemas.microsoft.com/office/drawing/2014/main" id="{D314DFCF-B2FB-45BF-BEB8-F99C035C5A36}"/>
              </a:ext>
            </a:extLst>
          </p:cNvPr>
          <p:cNvSpPr/>
          <p:nvPr/>
        </p:nvSpPr>
        <p:spPr>
          <a:xfrm>
            <a:off x="5629919" y="4852188"/>
            <a:ext cx="1135811" cy="365760"/>
          </a:xfrm>
          <a:prstGeom prst="roundRect">
            <a:avLst>
              <a:gd name="adj" fmla="val 5614"/>
            </a:avLst>
          </a:prstGeom>
          <a:solidFill>
            <a:srgbClr val="FF5353"/>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prstClr val="white"/>
                </a:solidFill>
                <a:effectLst/>
                <a:uLnTx/>
                <a:uFillTx/>
                <a:latin typeface="Arial Narrow" panose="020B0606020202030204" pitchFamily="34" charset="0"/>
                <a:ea typeface="MS PGothic" charset="0"/>
                <a:cs typeface="Lato"/>
              </a:rPr>
              <a:t>Positive</a:t>
            </a:r>
          </a:p>
        </p:txBody>
      </p:sp>
      <p:sp>
        <p:nvSpPr>
          <p:cNvPr id="115" name="TextBox 13">
            <a:extLst>
              <a:ext uri="{FF2B5EF4-FFF2-40B4-BE49-F238E27FC236}">
                <a16:creationId xmlns:a16="http://schemas.microsoft.com/office/drawing/2014/main" id="{36DBA076-8ECF-4F13-BE3E-E2E58CD7741D}"/>
              </a:ext>
            </a:extLst>
          </p:cNvPr>
          <p:cNvSpPr txBox="1">
            <a:spLocks noChangeArrowheads="1"/>
          </p:cNvSpPr>
          <p:nvPr/>
        </p:nvSpPr>
        <p:spPr bwMode="auto">
          <a:xfrm>
            <a:off x="1660765" y="5221380"/>
            <a:ext cx="9516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r>
              <a:rPr lang="es-ES_tradnl" altLang="en-US" sz="1400" b="1" dirty="0">
                <a:latin typeface="Arial Narrow" panose="020B0606020202030204" pitchFamily="34" charset="0"/>
                <a:ea typeface="MS PGothic" pitchFamily="34" charset="-128"/>
                <a:cs typeface="Lato"/>
              </a:rPr>
              <a:t>No DVT</a:t>
            </a:r>
          </a:p>
        </p:txBody>
      </p:sp>
      <p:sp>
        <p:nvSpPr>
          <p:cNvPr id="116" name="TextBox 15">
            <a:extLst>
              <a:ext uri="{FF2B5EF4-FFF2-40B4-BE49-F238E27FC236}">
                <a16:creationId xmlns:a16="http://schemas.microsoft.com/office/drawing/2014/main" id="{5FBF2F4B-527F-404A-8FAD-C724338D1726}"/>
              </a:ext>
            </a:extLst>
          </p:cNvPr>
          <p:cNvSpPr txBox="1">
            <a:spLocks noChangeArrowheads="1"/>
          </p:cNvSpPr>
          <p:nvPr/>
        </p:nvSpPr>
        <p:spPr bwMode="auto">
          <a:xfrm>
            <a:off x="3161985" y="5221380"/>
            <a:ext cx="47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r>
              <a:rPr lang="es-ES_tradnl" altLang="en-US" sz="1400" b="1" dirty="0">
                <a:latin typeface="Arial Narrow" panose="020B0606020202030204" pitchFamily="34" charset="0"/>
                <a:ea typeface="MS PGothic" pitchFamily="34" charset="-128"/>
                <a:cs typeface="Lato"/>
              </a:rPr>
              <a:t>DVT</a:t>
            </a:r>
          </a:p>
        </p:txBody>
      </p:sp>
      <p:sp>
        <p:nvSpPr>
          <p:cNvPr id="117" name="TextBox 13">
            <a:extLst>
              <a:ext uri="{FF2B5EF4-FFF2-40B4-BE49-F238E27FC236}">
                <a16:creationId xmlns:a16="http://schemas.microsoft.com/office/drawing/2014/main" id="{F274CF55-D4CD-410E-9515-94197C42260D}"/>
              </a:ext>
            </a:extLst>
          </p:cNvPr>
          <p:cNvSpPr txBox="1">
            <a:spLocks noChangeArrowheads="1"/>
          </p:cNvSpPr>
          <p:nvPr/>
        </p:nvSpPr>
        <p:spPr bwMode="auto">
          <a:xfrm>
            <a:off x="981384" y="4282787"/>
            <a:ext cx="9516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r>
              <a:rPr lang="es-ES_tradnl" altLang="en-US" sz="1400" b="1" dirty="0">
                <a:latin typeface="Arial Narrow" panose="020B0606020202030204" pitchFamily="34" charset="0"/>
                <a:ea typeface="MS PGothic" pitchFamily="34" charset="-128"/>
                <a:cs typeface="Lato"/>
              </a:rPr>
              <a:t>No DVT</a:t>
            </a:r>
          </a:p>
        </p:txBody>
      </p:sp>
      <p:sp>
        <p:nvSpPr>
          <p:cNvPr id="118" name="TextBox 15">
            <a:extLst>
              <a:ext uri="{FF2B5EF4-FFF2-40B4-BE49-F238E27FC236}">
                <a16:creationId xmlns:a16="http://schemas.microsoft.com/office/drawing/2014/main" id="{37CAD9E1-C4AE-4080-9872-2829A4EC0DA4}"/>
              </a:ext>
            </a:extLst>
          </p:cNvPr>
          <p:cNvSpPr txBox="1">
            <a:spLocks noChangeArrowheads="1"/>
          </p:cNvSpPr>
          <p:nvPr/>
        </p:nvSpPr>
        <p:spPr bwMode="auto">
          <a:xfrm>
            <a:off x="4019535" y="4288478"/>
            <a:ext cx="477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783"/>
            <a:r>
              <a:rPr lang="es-ES_tradnl" altLang="en-US" sz="1400" b="1" dirty="0">
                <a:latin typeface="Arial Narrow" panose="020B0606020202030204" pitchFamily="34" charset="0"/>
                <a:ea typeface="MS PGothic" pitchFamily="34" charset="-128"/>
                <a:cs typeface="Lato"/>
              </a:rPr>
              <a:t>DVT</a:t>
            </a:r>
          </a:p>
        </p:txBody>
      </p:sp>
      <p:sp>
        <p:nvSpPr>
          <p:cNvPr id="119" name="Rounded Rectangle 73">
            <a:extLst>
              <a:ext uri="{FF2B5EF4-FFF2-40B4-BE49-F238E27FC236}">
                <a16:creationId xmlns:a16="http://schemas.microsoft.com/office/drawing/2014/main" id="{F0EB47A0-01BD-4E7D-9C77-EAF96335F057}"/>
              </a:ext>
            </a:extLst>
          </p:cNvPr>
          <p:cNvSpPr/>
          <p:nvPr/>
        </p:nvSpPr>
        <p:spPr>
          <a:xfrm>
            <a:off x="4952513" y="4375697"/>
            <a:ext cx="1143410" cy="270755"/>
          </a:xfrm>
          <a:prstGeom prst="roundRect">
            <a:avLst>
              <a:gd name="adj" fmla="val 9906"/>
            </a:avLst>
          </a:prstGeom>
          <a:solidFill>
            <a:srgbClr val="DCF4F8"/>
          </a:solidFill>
          <a:ln w="6350" cap="flat" cmpd="sng" algn="ctr">
            <a:noFill/>
            <a:prstDash val="solid"/>
            <a:miter lim="800000"/>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rPr>
              <a:t>D-</a:t>
            </a:r>
            <a:r>
              <a:rPr kumimoji="0" lang="es-ES_tradnl" sz="1600" b="1" i="0" u="none" strike="noStrike" kern="0" cap="none" spc="0" normalizeH="0" baseline="0" noProof="0" dirty="0" err="1">
                <a:ln>
                  <a:noFill/>
                </a:ln>
                <a:effectLst/>
                <a:uLnTx/>
                <a:uFillTx/>
                <a:latin typeface="Arial Narrow" panose="020B0606020202030204" pitchFamily="34" charset="0"/>
                <a:ea typeface="MS PGothic" charset="0"/>
                <a:cs typeface="Lato"/>
              </a:rPr>
              <a:t>Dimer</a:t>
            </a:r>
            <a:endParaRPr kumimoji="0" lang="es-ES_tradnl" sz="1600" b="1" i="0" u="none" strike="noStrike" kern="0" cap="none" spc="0" normalizeH="0" baseline="0" noProof="0" dirty="0">
              <a:ln>
                <a:noFill/>
              </a:ln>
              <a:effectLst/>
              <a:uLnTx/>
              <a:uFillTx/>
              <a:latin typeface="Arial Narrow" panose="020B0606020202030204" pitchFamily="34" charset="0"/>
              <a:ea typeface="MS PGothic" charset="0"/>
              <a:cs typeface="Lato"/>
            </a:endParaRPr>
          </a:p>
        </p:txBody>
      </p:sp>
      <p:sp>
        <p:nvSpPr>
          <p:cNvPr id="120" name="ZoneTexte 5">
            <a:extLst>
              <a:ext uri="{FF2B5EF4-FFF2-40B4-BE49-F238E27FC236}">
                <a16:creationId xmlns:a16="http://schemas.microsoft.com/office/drawing/2014/main" id="{DA2B1C0A-B563-4383-A2AF-090F0A8E96A7}"/>
              </a:ext>
            </a:extLst>
          </p:cNvPr>
          <p:cNvSpPr txBox="1"/>
          <p:nvPr/>
        </p:nvSpPr>
        <p:spPr bwMode="auto">
          <a:xfrm>
            <a:off x="6905568" y="2815866"/>
            <a:ext cx="1711194" cy="313932"/>
          </a:xfrm>
          <a:prstGeom prst="rect">
            <a:avLst/>
          </a:prstGeom>
          <a:noFill/>
          <a:ln w="12700" cap="flat" cmpd="sng" algn="ctr">
            <a:noFill/>
            <a:prstDash val="solid"/>
            <a:miter lim="800000"/>
          </a:ln>
          <a:effectLst/>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s-ES_tradnl" sz="1600" b="1" i="0" u="none" strike="noStrike" kern="0" cap="none" spc="0" normalizeH="0" baseline="0" noProof="0" dirty="0" err="1">
                <a:ln>
                  <a:noFill/>
                </a:ln>
                <a:solidFill>
                  <a:prstClr val="black"/>
                </a:solidFill>
                <a:effectLst/>
                <a:uLnTx/>
                <a:uFillTx/>
                <a:latin typeface="Arial Narrow" panose="020B0606020202030204" pitchFamily="34" charset="0"/>
                <a:ea typeface="MS PGothic" charset="0"/>
                <a:cs typeface="MS PGothic" charset="0"/>
              </a:rPr>
              <a:t>Initiate</a:t>
            </a:r>
            <a:r>
              <a:rPr kumimoji="0" lang="es-ES_tradnl" sz="1600" b="1" i="0" u="none" strike="noStrike" kern="0" cap="none" spc="0" normalizeH="0" baseline="0" noProof="0" dirty="0">
                <a:ln>
                  <a:noFill/>
                </a:ln>
                <a:solidFill>
                  <a:prstClr val="black"/>
                </a:solidFill>
                <a:effectLst/>
                <a:uLnTx/>
                <a:uFillTx/>
                <a:latin typeface="Arial Narrow" panose="020B0606020202030204" pitchFamily="34" charset="0"/>
                <a:ea typeface="MS PGothic" charset="0"/>
                <a:cs typeface="MS PGothic" charset="0"/>
              </a:rPr>
              <a:t> </a:t>
            </a:r>
            <a:r>
              <a:rPr kumimoji="0" lang="es-ES_tradnl" sz="1600" b="1" i="0" u="none" strike="noStrike" kern="0" cap="none" spc="0" normalizeH="0" baseline="0" noProof="0" dirty="0" err="1">
                <a:ln>
                  <a:noFill/>
                </a:ln>
                <a:solidFill>
                  <a:prstClr val="black"/>
                </a:solidFill>
                <a:effectLst/>
                <a:uLnTx/>
                <a:uFillTx/>
                <a:latin typeface="Arial Narrow" panose="020B0606020202030204" pitchFamily="34" charset="0"/>
                <a:ea typeface="MS PGothic" charset="0"/>
                <a:cs typeface="MS PGothic" charset="0"/>
              </a:rPr>
              <a:t>treatment</a:t>
            </a:r>
            <a:endParaRPr kumimoji="0" lang="es-ES_tradnl" sz="1600" b="1" i="0" u="none" strike="noStrike" kern="0" cap="none" spc="0" normalizeH="0" baseline="0" noProof="0" dirty="0">
              <a:ln>
                <a:noFill/>
              </a:ln>
              <a:solidFill>
                <a:prstClr val="black"/>
              </a:solidFill>
              <a:effectLst/>
              <a:uLnTx/>
              <a:uFillTx/>
              <a:latin typeface="Arial Narrow" panose="020B0606020202030204" pitchFamily="34" charset="0"/>
              <a:ea typeface="MS PGothic" charset="0"/>
              <a:cs typeface="MS PGothic" charset="0"/>
            </a:endParaRPr>
          </a:p>
        </p:txBody>
      </p:sp>
      <p:sp>
        <p:nvSpPr>
          <p:cNvPr id="121" name="ZoneTexte 5">
            <a:extLst>
              <a:ext uri="{FF2B5EF4-FFF2-40B4-BE49-F238E27FC236}">
                <a16:creationId xmlns:a16="http://schemas.microsoft.com/office/drawing/2014/main" id="{69A21DE4-641B-4BED-A15E-9405603D4DD7}"/>
              </a:ext>
            </a:extLst>
          </p:cNvPr>
          <p:cNvSpPr txBox="1"/>
          <p:nvPr/>
        </p:nvSpPr>
        <p:spPr bwMode="auto">
          <a:xfrm>
            <a:off x="6912749" y="3777264"/>
            <a:ext cx="1569871" cy="535531"/>
          </a:xfrm>
          <a:prstGeom prst="rect">
            <a:avLst/>
          </a:prstGeom>
          <a:noFill/>
          <a:ln w="12700" cap="flat" cmpd="sng" algn="ctr">
            <a:noFill/>
            <a:prstDash val="solid"/>
            <a:miter lim="800000"/>
          </a:ln>
          <a:effectLst/>
        </p:spPr>
        <p:txBody>
          <a:bodyPr wrap="square">
            <a:spAutoFit/>
          </a:bodyPr>
          <a:lstStyle>
            <a:defPPr>
              <a:defRPr lang="fr-FR"/>
            </a:defPPr>
            <a:lvl1pPr>
              <a:lnSpc>
                <a:spcPct val="90000"/>
              </a:lnSpc>
              <a:defRPr sz="1600" b="1">
                <a:solidFill>
                  <a:schemeClr val="tx1"/>
                </a:solidFill>
                <a:latin typeface="+mj-lt"/>
                <a:ea typeface="MS PGothic" charset="0"/>
                <a:cs typeface="MS PGothic" charset="0"/>
              </a:defRPr>
            </a:lvl1pPr>
          </a:lstStyle>
          <a:p>
            <a:pPr marL="0" marR="0" lvl="0" indent="0" defTabSz="914400" eaLnBrk="1" fontAlgn="auto" latinLnBrk="0" hangingPunct="1">
              <a:lnSpc>
                <a:spcPct val="90000"/>
              </a:lnSpc>
              <a:spcBef>
                <a:spcPts val="0"/>
              </a:spcBef>
              <a:spcAft>
                <a:spcPts val="0"/>
              </a:spcAft>
              <a:buClrTx/>
              <a:buSzTx/>
              <a:buFontTx/>
              <a:buNone/>
              <a:tabLst/>
              <a:defRPr/>
            </a:pPr>
            <a:r>
              <a:rPr kumimoji="0" lang="es-ES_tradnl" sz="1600" b="1" i="0" u="none" strike="noStrike" kern="0" cap="none" spc="0" normalizeH="0" baseline="0" noProof="0">
                <a:ln>
                  <a:noFill/>
                </a:ln>
                <a:solidFill>
                  <a:prstClr val="black"/>
                </a:solidFill>
                <a:effectLst/>
                <a:uLnTx/>
                <a:uFillTx/>
                <a:latin typeface="Arial Narrow" panose="020B0606020202030204" pitchFamily="34" charset="0"/>
              </a:rPr>
              <a:t>Discontinue treatment</a:t>
            </a:r>
            <a:endParaRPr kumimoji="0" lang="es-ES_tradnl" sz="1600" b="1" i="0" u="none" strike="noStrike" kern="0" cap="none" spc="0" normalizeH="0" baseline="0" noProof="0" dirty="0">
              <a:ln>
                <a:noFill/>
              </a:ln>
              <a:solidFill>
                <a:prstClr val="black"/>
              </a:solidFill>
              <a:effectLst/>
              <a:uLnTx/>
              <a:uFillTx/>
              <a:latin typeface="Arial Narrow" panose="020B0606020202030204" pitchFamily="34" charset="0"/>
            </a:endParaRPr>
          </a:p>
        </p:txBody>
      </p:sp>
      <p:cxnSp>
        <p:nvCxnSpPr>
          <p:cNvPr id="122" name="Straight Connector 121">
            <a:extLst>
              <a:ext uri="{FF2B5EF4-FFF2-40B4-BE49-F238E27FC236}">
                <a16:creationId xmlns:a16="http://schemas.microsoft.com/office/drawing/2014/main" id="{816FF899-7BFB-460F-B4FF-000F2CAAF5F8}"/>
              </a:ext>
            </a:extLst>
          </p:cNvPr>
          <p:cNvCxnSpPr>
            <a:cxnSpLocks/>
          </p:cNvCxnSpPr>
          <p:nvPr/>
        </p:nvCxnSpPr>
        <p:spPr>
          <a:xfrm>
            <a:off x="6874849" y="2899465"/>
            <a:ext cx="0" cy="363454"/>
          </a:xfrm>
          <a:prstGeom prst="line">
            <a:avLst/>
          </a:prstGeom>
          <a:noFill/>
          <a:ln w="12700" cap="flat" cmpd="sng" algn="ctr">
            <a:solidFill>
              <a:sysClr val="windowText" lastClr="000000"/>
            </a:solidFill>
            <a:prstDash val="solid"/>
            <a:miter lim="800000"/>
          </a:ln>
          <a:effectLst/>
        </p:spPr>
      </p:cxnSp>
      <p:cxnSp>
        <p:nvCxnSpPr>
          <p:cNvPr id="123" name="Straight Connector 122">
            <a:extLst>
              <a:ext uri="{FF2B5EF4-FFF2-40B4-BE49-F238E27FC236}">
                <a16:creationId xmlns:a16="http://schemas.microsoft.com/office/drawing/2014/main" id="{A44EE2CF-62CD-4F05-8A85-50735761E013}"/>
              </a:ext>
            </a:extLst>
          </p:cNvPr>
          <p:cNvCxnSpPr>
            <a:cxnSpLocks/>
          </p:cNvCxnSpPr>
          <p:nvPr/>
        </p:nvCxnSpPr>
        <p:spPr>
          <a:xfrm>
            <a:off x="6874849" y="3846109"/>
            <a:ext cx="0" cy="363454"/>
          </a:xfrm>
          <a:prstGeom prst="line">
            <a:avLst/>
          </a:prstGeom>
          <a:noFill/>
          <a:ln w="12700" cap="flat" cmpd="sng" algn="ctr">
            <a:solidFill>
              <a:sysClr val="windowText" lastClr="000000"/>
            </a:solidFill>
            <a:prstDash val="solid"/>
            <a:miter lim="800000"/>
          </a:ln>
          <a:effectLst/>
        </p:spPr>
      </p:cxnSp>
    </p:spTree>
    <p:extLst>
      <p:ext uri="{BB962C8B-B14F-4D97-AF65-F5344CB8AC3E}">
        <p14:creationId xmlns:p14="http://schemas.microsoft.com/office/powerpoint/2010/main" val="884599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568" y="178324"/>
            <a:ext cx="1977124" cy="77878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11008"/>
            <a:ext cx="7066946"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Antithrombotic Dosing in VTE</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269369"/>
            <a:ext cx="8988258" cy="707886"/>
          </a:xfrm>
          <a:prstGeom prst="rect">
            <a:avLst/>
          </a:prstGeom>
          <a:noFill/>
        </p:spPr>
        <p:txBody>
          <a:bodyPr wrap="square" rtlCol="0">
            <a:spAutoFit/>
          </a:bodyPr>
          <a:lstStyle/>
          <a:p>
            <a:pPr lvl="0">
              <a:defRPr/>
            </a:pPr>
            <a:r>
              <a:rPr lang="en-CA" altLang="en-US" sz="800" dirty="0">
                <a:solidFill>
                  <a:prstClr val="white"/>
                </a:solidFill>
                <a:latin typeface="Arial Narrow" panose="020B0606020202030204" pitchFamily="34" charset="0"/>
                <a:cs typeface="Lato"/>
              </a:rPr>
              <a:t>Pfizer Canada Inc./BMS Canada.  Eliquis (apixaban) Product Monograph, June 16, 2016. 			Bayer Inc. Xarelto (rivaroxaban) Product Monograph. July 20, 2015.</a:t>
            </a:r>
          </a:p>
          <a:p>
            <a:pPr lvl="0">
              <a:defRPr/>
            </a:pPr>
            <a:r>
              <a:rPr lang="en-CA" altLang="en-US" sz="800" dirty="0">
                <a:solidFill>
                  <a:prstClr val="white"/>
                </a:solidFill>
                <a:latin typeface="Arial Narrow" panose="020B0606020202030204" pitchFamily="34" charset="0"/>
                <a:cs typeface="Lato"/>
              </a:rPr>
              <a:t>Boehringer Ingelheim Canada Ltd. Pradaxa (</a:t>
            </a:r>
            <a:r>
              <a:rPr lang="en-CA" altLang="en-US" sz="800" dirty="0" err="1">
                <a:solidFill>
                  <a:prstClr val="white"/>
                </a:solidFill>
                <a:latin typeface="Arial Narrow" panose="020B0606020202030204" pitchFamily="34" charset="0"/>
                <a:cs typeface="Lato"/>
              </a:rPr>
              <a:t>dagbatran</a:t>
            </a:r>
            <a:r>
              <a:rPr lang="en-CA" altLang="en-US" sz="800" dirty="0">
                <a:solidFill>
                  <a:prstClr val="white"/>
                </a:solidFill>
                <a:latin typeface="Arial Narrow" panose="020B0606020202030204" pitchFamily="34" charset="0"/>
                <a:cs typeface="Lato"/>
              </a:rPr>
              <a:t>) Product Monograph. August 11, 2016.	</a:t>
            </a:r>
          </a:p>
          <a:p>
            <a:pPr lvl="0">
              <a:defRPr/>
            </a:pPr>
            <a:r>
              <a:rPr lang="en-CA" altLang="en-US" sz="800" dirty="0">
                <a:solidFill>
                  <a:prstClr val="white"/>
                </a:solidFill>
                <a:latin typeface="Arial Narrow" panose="020B0606020202030204" pitchFamily="34" charset="0"/>
                <a:cs typeface="Lato"/>
              </a:rPr>
              <a:t>Daiichi </a:t>
            </a:r>
            <a:r>
              <a:rPr lang="en-CA" altLang="en-US" sz="800" dirty="0" err="1">
                <a:solidFill>
                  <a:prstClr val="white"/>
                </a:solidFill>
                <a:latin typeface="Arial Narrow" panose="020B0606020202030204" pitchFamily="34" charset="0"/>
                <a:cs typeface="Lato"/>
              </a:rPr>
              <a:t>Sankyp</a:t>
            </a:r>
            <a:r>
              <a:rPr lang="en-CA" altLang="en-US" sz="800" dirty="0">
                <a:solidFill>
                  <a:prstClr val="white"/>
                </a:solidFill>
                <a:latin typeface="Arial Narrow" panose="020B0606020202030204" pitchFamily="34" charset="0"/>
                <a:cs typeface="Lato"/>
              </a:rPr>
              <a:t> Inc. </a:t>
            </a:r>
            <a:r>
              <a:rPr lang="en-CA" altLang="en-US" sz="800" dirty="0" err="1">
                <a:solidFill>
                  <a:prstClr val="white"/>
                </a:solidFill>
                <a:latin typeface="Arial Narrow" panose="020B0606020202030204" pitchFamily="34" charset="0"/>
                <a:cs typeface="Lato"/>
              </a:rPr>
              <a:t>Lixiana</a:t>
            </a:r>
            <a:r>
              <a:rPr lang="en-CA" altLang="en-US" sz="800" dirty="0">
                <a:solidFill>
                  <a:prstClr val="white"/>
                </a:solidFill>
                <a:latin typeface="Arial Narrow" panose="020B0606020202030204" pitchFamily="34" charset="0"/>
                <a:cs typeface="Lato"/>
              </a:rPr>
              <a:t> (</a:t>
            </a:r>
            <a:r>
              <a:rPr lang="en-CA" altLang="en-US" sz="800" dirty="0" err="1">
                <a:solidFill>
                  <a:prstClr val="white"/>
                </a:solidFill>
                <a:latin typeface="Arial Narrow" panose="020B0606020202030204" pitchFamily="34" charset="0"/>
                <a:cs typeface="Lato"/>
              </a:rPr>
              <a:t>edoxaban</a:t>
            </a:r>
            <a:r>
              <a:rPr lang="en-CA" altLang="en-US" sz="800" dirty="0">
                <a:solidFill>
                  <a:prstClr val="white"/>
                </a:solidFill>
                <a:latin typeface="Arial Narrow" panose="020B0606020202030204" pitchFamily="34" charset="0"/>
                <a:cs typeface="Lato"/>
              </a:rPr>
              <a:t>) Product Monograph. November 2, 2016.</a:t>
            </a:r>
          </a:p>
          <a:p>
            <a:pPr lvl="0">
              <a:defRPr/>
            </a:pPr>
            <a:r>
              <a:rPr lang="en-CA" altLang="en-US" sz="800" dirty="0">
                <a:solidFill>
                  <a:prstClr val="white"/>
                </a:solidFill>
                <a:latin typeface="Arial Narrow" panose="020B0606020202030204" pitchFamily="34" charset="0"/>
                <a:cs typeface="Lato"/>
              </a:rPr>
              <a:t>Thrombosis Canada Clinical Guide. Deep Vein Thrombosis (DVT): </a:t>
            </a:r>
            <a:r>
              <a:rPr lang="en-CA" altLang="en-US" sz="800" dirty="0" err="1">
                <a:solidFill>
                  <a:prstClr val="white"/>
                </a:solidFill>
                <a:latin typeface="Arial Narrow" panose="020B0606020202030204" pitchFamily="34" charset="0"/>
                <a:cs typeface="Lato"/>
              </a:rPr>
              <a:t>Tretament</a:t>
            </a:r>
            <a:r>
              <a:rPr lang="en-CA" altLang="en-US" sz="800" dirty="0">
                <a:solidFill>
                  <a:prstClr val="white"/>
                </a:solidFill>
                <a:latin typeface="Arial Narrow" panose="020B0606020202030204" pitchFamily="34" charset="0"/>
                <a:cs typeface="Lato"/>
              </a:rPr>
              <a:t>. www.thrombosiscanada.ca</a:t>
            </a:r>
          </a:p>
          <a:p>
            <a:pPr lvl="0">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11862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B25F1D-F2D3-4D1D-BC78-852366158410}"/>
              </a:ext>
            </a:extLst>
          </p:cNvPr>
          <p:cNvPicPr>
            <a:picLocks noChangeAspect="1"/>
          </p:cNvPicPr>
          <p:nvPr/>
        </p:nvPicPr>
        <p:blipFill>
          <a:blip r:embed="rId6"/>
          <a:stretch>
            <a:fillRect/>
          </a:stretch>
        </p:blipFill>
        <p:spPr>
          <a:xfrm>
            <a:off x="92535" y="1508681"/>
            <a:ext cx="8919722" cy="4133663"/>
          </a:xfrm>
          <a:prstGeom prst="rect">
            <a:avLst/>
          </a:prstGeom>
          <a:ln>
            <a:noFill/>
          </a:ln>
          <a:effectLst>
            <a:outerShdw blurRad="292100" dist="139700" dir="2700000" algn="tl" rotWithShape="0">
              <a:srgbClr val="333333">
                <a:alpha val="65000"/>
              </a:srgbClr>
            </a:outerShdw>
          </a:effectLst>
        </p:spPr>
      </p:pic>
      <p:sp>
        <p:nvSpPr>
          <p:cNvPr id="65" name="TextBox 64">
            <a:extLst>
              <a:ext uri="{FF2B5EF4-FFF2-40B4-BE49-F238E27FC236}">
                <a16:creationId xmlns:a16="http://schemas.microsoft.com/office/drawing/2014/main" id="{AB67AE8D-B603-4877-93A0-0ABA2B5699BF}"/>
              </a:ext>
            </a:extLst>
          </p:cNvPr>
          <p:cNvSpPr txBox="1"/>
          <p:nvPr/>
        </p:nvSpPr>
        <p:spPr>
          <a:xfrm>
            <a:off x="92535" y="5760098"/>
            <a:ext cx="6453946" cy="307777"/>
          </a:xfrm>
          <a:prstGeom prst="rect">
            <a:avLst/>
          </a:prstGeom>
          <a:noFill/>
        </p:spPr>
        <p:txBody>
          <a:bodyPr wrap="none" rtlCol="0">
            <a:spAutoFit/>
          </a:bodyPr>
          <a:lstStyle/>
          <a:p>
            <a:pPr lvl="0"/>
            <a:r>
              <a:rPr lang="en-CA" sz="1400" b="1" dirty="0">
                <a:solidFill>
                  <a:schemeClr val="tx1">
                    <a:lumMod val="65000"/>
                    <a:lumOff val="35000"/>
                  </a:schemeClr>
                </a:solidFill>
                <a:latin typeface="Arial Narrow" panose="020B0606020202030204" pitchFamily="34" charset="0"/>
                <a:cs typeface="Lato"/>
              </a:rPr>
              <a:t>*(110 mg bid if age≥80, or age≥75 + higher risk of bleeding, including </a:t>
            </a:r>
            <a:r>
              <a:rPr lang="en-CA" sz="1400" b="1" dirty="0" err="1">
                <a:solidFill>
                  <a:schemeClr val="tx1">
                    <a:lumMod val="65000"/>
                    <a:lumOff val="35000"/>
                  </a:schemeClr>
                </a:solidFill>
                <a:latin typeface="Arial Narrow" panose="020B0606020202030204" pitchFamily="34" charset="0"/>
                <a:cs typeface="Lato"/>
              </a:rPr>
              <a:t>CrCl</a:t>
            </a:r>
            <a:r>
              <a:rPr lang="en-CA" sz="1400" b="1" dirty="0">
                <a:solidFill>
                  <a:schemeClr val="tx1">
                    <a:lumMod val="65000"/>
                    <a:lumOff val="35000"/>
                  </a:schemeClr>
                </a:solidFill>
                <a:latin typeface="Arial Narrow" panose="020B0606020202030204" pitchFamily="34" charset="0"/>
                <a:cs typeface="Lato"/>
              </a:rPr>
              <a:t> 30-50 mL/min) </a:t>
            </a:r>
          </a:p>
        </p:txBody>
      </p:sp>
    </p:spTree>
    <p:extLst>
      <p:ext uri="{BB962C8B-B14F-4D97-AF65-F5344CB8AC3E}">
        <p14:creationId xmlns:p14="http://schemas.microsoft.com/office/powerpoint/2010/main" val="3392013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568" y="178324"/>
            <a:ext cx="1977124" cy="77878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11008"/>
            <a:ext cx="7066946"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Treatment Options in 2019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11862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EF6EAAF5-195F-4AFB-8473-BEC887DAF726}"/>
              </a:ext>
            </a:extLst>
          </p:cNvPr>
          <p:cNvSpPr txBox="1">
            <a:spLocks/>
          </p:cNvSpPr>
          <p:nvPr/>
        </p:nvSpPr>
        <p:spPr>
          <a:xfrm>
            <a:off x="1193" y="1707252"/>
            <a:ext cx="8227219" cy="4525963"/>
          </a:xfrm>
          <a:prstGeom prst="rect">
            <a:avLst/>
          </a:prstGeom>
        </p:spPr>
        <p:txBody>
          <a:bodyPr vert="horz" lIns="91440" tIns="45720" rIns="91440" bIns="45720" rtlCol="0">
            <a:normAutofit/>
          </a:bodyPr>
          <a:lstStyle/>
          <a:p>
            <a:pPr marL="0" lvl="1" defTabSz="914400">
              <a:lnSpc>
                <a:spcPct val="90000"/>
              </a:lnSpc>
              <a:spcBef>
                <a:spcPts val="500"/>
              </a:spcBef>
              <a:buFont typeface="Arial" panose="020B0604020202020204" pitchFamily="34" charset="0"/>
              <a:buNone/>
              <a:defRPr/>
            </a:pPr>
            <a:endParaRPr lang="en-CA" sz="2400">
              <a:solidFill>
                <a:prstClr val="black"/>
              </a:solidFill>
              <a:latin typeface="Candara"/>
              <a:cs typeface="Candara"/>
            </a:endParaRPr>
          </a:p>
          <a:p>
            <a:pPr marL="228600" indent="-228600" defTabSz="914400">
              <a:lnSpc>
                <a:spcPct val="90000"/>
              </a:lnSpc>
              <a:spcBef>
                <a:spcPts val="1000"/>
              </a:spcBef>
              <a:buFont typeface="Arial" panose="020B0604020202020204" pitchFamily="34" charset="0"/>
              <a:buNone/>
              <a:defRPr/>
            </a:pPr>
            <a:endParaRPr lang="en-CA" sz="2400">
              <a:solidFill>
                <a:prstClr val="black"/>
              </a:solidFill>
              <a:latin typeface="Candara"/>
              <a:cs typeface="Candara"/>
            </a:endParaRPr>
          </a:p>
          <a:p>
            <a:pPr defTabSz="914400">
              <a:lnSpc>
                <a:spcPct val="90000"/>
              </a:lnSpc>
              <a:spcBef>
                <a:spcPts val="1000"/>
              </a:spcBef>
              <a:buFont typeface="Arial" panose="020B0604020202020204" pitchFamily="34" charset="0"/>
              <a:buNone/>
              <a:defRPr/>
            </a:pPr>
            <a:endParaRPr lang="en-CA" sz="2400">
              <a:solidFill>
                <a:prstClr val="black"/>
              </a:solidFill>
              <a:latin typeface="Candara"/>
              <a:cs typeface="Candara"/>
            </a:endParaRPr>
          </a:p>
          <a:p>
            <a:pPr marL="228600" indent="-228600" defTabSz="914400">
              <a:lnSpc>
                <a:spcPct val="90000"/>
              </a:lnSpc>
              <a:spcBef>
                <a:spcPts val="1000"/>
              </a:spcBef>
              <a:buFont typeface="Arial" panose="020B0604020202020204" pitchFamily="34" charset="0"/>
              <a:buChar char="•"/>
              <a:defRPr/>
            </a:pPr>
            <a:endParaRPr lang="en-CA" sz="2400" dirty="0">
              <a:solidFill>
                <a:prstClr val="black"/>
              </a:solidFill>
              <a:latin typeface="Candara"/>
              <a:cs typeface="Candara"/>
            </a:endParaRPr>
          </a:p>
        </p:txBody>
      </p:sp>
      <p:cxnSp>
        <p:nvCxnSpPr>
          <p:cNvPr id="52" name="Straight Connector 51">
            <a:extLst>
              <a:ext uri="{FF2B5EF4-FFF2-40B4-BE49-F238E27FC236}">
                <a16:creationId xmlns:a16="http://schemas.microsoft.com/office/drawing/2014/main" id="{DE8773A6-F3D7-44D3-9637-A6381477A016}"/>
              </a:ext>
            </a:extLst>
          </p:cNvPr>
          <p:cNvCxnSpPr/>
          <p:nvPr/>
        </p:nvCxnSpPr>
        <p:spPr>
          <a:xfrm>
            <a:off x="512500" y="3870748"/>
            <a:ext cx="7315200" cy="0"/>
          </a:xfrm>
          <a:prstGeom prst="line">
            <a:avLst/>
          </a:prstGeom>
          <a:noFill/>
          <a:ln w="6350" cap="flat" cmpd="sng" algn="ctr">
            <a:solidFill>
              <a:srgbClr val="99DFEB"/>
            </a:solidFill>
            <a:prstDash val="solid"/>
            <a:miter lim="800000"/>
          </a:ln>
          <a:effectLst/>
        </p:spPr>
      </p:cxnSp>
      <p:cxnSp>
        <p:nvCxnSpPr>
          <p:cNvPr id="53" name="Straight Connector 52">
            <a:extLst>
              <a:ext uri="{FF2B5EF4-FFF2-40B4-BE49-F238E27FC236}">
                <a16:creationId xmlns:a16="http://schemas.microsoft.com/office/drawing/2014/main" id="{466E2943-22B9-49C1-BB7A-F42E5D0346E8}"/>
              </a:ext>
            </a:extLst>
          </p:cNvPr>
          <p:cNvCxnSpPr/>
          <p:nvPr/>
        </p:nvCxnSpPr>
        <p:spPr>
          <a:xfrm>
            <a:off x="512499" y="4950868"/>
            <a:ext cx="7315200" cy="0"/>
          </a:xfrm>
          <a:prstGeom prst="line">
            <a:avLst/>
          </a:prstGeom>
          <a:noFill/>
          <a:ln w="6350" cap="flat" cmpd="sng" algn="ctr">
            <a:solidFill>
              <a:srgbClr val="99DFEB"/>
            </a:solidFill>
            <a:prstDash val="solid"/>
            <a:miter lim="800000"/>
          </a:ln>
          <a:effectLst/>
        </p:spPr>
      </p:cxnSp>
      <p:sp>
        <p:nvSpPr>
          <p:cNvPr id="54" name="ZoneTexte 11">
            <a:extLst>
              <a:ext uri="{FF2B5EF4-FFF2-40B4-BE49-F238E27FC236}">
                <a16:creationId xmlns:a16="http://schemas.microsoft.com/office/drawing/2014/main" id="{8B08EE74-90F5-4426-9FCA-0F3E0B3464B7}"/>
              </a:ext>
            </a:extLst>
          </p:cNvPr>
          <p:cNvSpPr txBox="1"/>
          <p:nvPr/>
        </p:nvSpPr>
        <p:spPr>
          <a:xfrm>
            <a:off x="555856" y="3890996"/>
            <a:ext cx="6680441" cy="707886"/>
          </a:xfrm>
          <a:prstGeom prst="rect">
            <a:avLst/>
          </a:prstGeom>
          <a:noFill/>
        </p:spPr>
        <p:txBody>
          <a:bodyPr wrap="square" rtlCol="0">
            <a:spAutoFit/>
          </a:bodyPr>
          <a:lstStyle/>
          <a:p>
            <a:pPr defTabSz="914400"/>
            <a:r>
              <a:rPr lang="en-CA" sz="2000" b="1" dirty="0">
                <a:solidFill>
                  <a:prstClr val="black"/>
                </a:solidFill>
                <a:latin typeface="Arial Narrow" panose="020B0606020202030204" pitchFamily="34" charset="0"/>
                <a:cs typeface="Candara"/>
              </a:rPr>
              <a:t>DOAC (apixaban/rivaroxaban)  </a:t>
            </a:r>
          </a:p>
          <a:p>
            <a:pPr defTabSz="914400"/>
            <a:endParaRPr lang="fr-FR" sz="2000" b="1" dirty="0">
              <a:solidFill>
                <a:prstClr val="black"/>
              </a:solidFill>
              <a:latin typeface="Arial Narrow" panose="020B0606020202030204" pitchFamily="34" charset="0"/>
              <a:cs typeface="Candara"/>
            </a:endParaRPr>
          </a:p>
        </p:txBody>
      </p:sp>
      <p:sp>
        <p:nvSpPr>
          <p:cNvPr id="55" name="ZoneTexte 12">
            <a:extLst>
              <a:ext uri="{FF2B5EF4-FFF2-40B4-BE49-F238E27FC236}">
                <a16:creationId xmlns:a16="http://schemas.microsoft.com/office/drawing/2014/main" id="{01E6484C-C322-4BF3-A0FC-BC44518025DD}"/>
              </a:ext>
            </a:extLst>
          </p:cNvPr>
          <p:cNvSpPr txBox="1"/>
          <p:nvPr/>
        </p:nvSpPr>
        <p:spPr>
          <a:xfrm>
            <a:off x="539553" y="4994961"/>
            <a:ext cx="7760561" cy="707886"/>
          </a:xfrm>
          <a:prstGeom prst="rect">
            <a:avLst/>
          </a:prstGeom>
          <a:noFill/>
        </p:spPr>
        <p:txBody>
          <a:bodyPr wrap="square" rtlCol="0">
            <a:spAutoFit/>
          </a:bodyPr>
          <a:lstStyle/>
          <a:p>
            <a:pPr defTabSz="914400">
              <a:defRPr/>
            </a:pPr>
            <a:r>
              <a:rPr lang="en-CA" sz="2000" b="1" dirty="0">
                <a:solidFill>
                  <a:prstClr val="black"/>
                </a:solidFill>
                <a:latin typeface="Arial Narrow" panose="020B0606020202030204" pitchFamily="34" charset="0"/>
                <a:cs typeface="Candara"/>
              </a:rPr>
              <a:t>LMWH </a:t>
            </a:r>
            <a:r>
              <a:rPr lang="mr-IN" sz="2000" b="1" dirty="0">
                <a:solidFill>
                  <a:prstClr val="black"/>
                </a:solidFill>
                <a:latin typeface="Arial Narrow" panose="020B0606020202030204" pitchFamily="34" charset="0"/>
                <a:cs typeface="Candara"/>
              </a:rPr>
              <a:t>–</a:t>
            </a:r>
            <a:r>
              <a:rPr lang="en-CA" sz="2000" b="1" dirty="0">
                <a:solidFill>
                  <a:prstClr val="black"/>
                </a:solidFill>
                <a:latin typeface="Arial Narrow" panose="020B0606020202030204" pitchFamily="34" charset="0"/>
                <a:cs typeface="Candara"/>
              </a:rPr>
              <a:t> </a:t>
            </a:r>
            <a:r>
              <a:rPr lang="en-CA" sz="2000" b="1" dirty="0" err="1">
                <a:solidFill>
                  <a:prstClr val="black"/>
                </a:solidFill>
                <a:latin typeface="Arial Narrow" panose="020B0606020202030204" pitchFamily="34" charset="0"/>
                <a:cs typeface="Candara"/>
              </a:rPr>
              <a:t>dabigatran</a:t>
            </a:r>
            <a:r>
              <a:rPr lang="en-CA" sz="2000" b="1" dirty="0">
                <a:solidFill>
                  <a:prstClr val="black"/>
                </a:solidFill>
                <a:latin typeface="Arial Narrow" panose="020B0606020202030204" pitchFamily="34" charset="0"/>
                <a:cs typeface="Candara"/>
              </a:rPr>
              <a:t>/</a:t>
            </a:r>
            <a:r>
              <a:rPr lang="en-CA" sz="2000" b="1" dirty="0" err="1">
                <a:solidFill>
                  <a:prstClr val="black"/>
                </a:solidFill>
                <a:latin typeface="Arial Narrow" panose="020B0606020202030204" pitchFamily="34" charset="0"/>
                <a:cs typeface="Candara"/>
              </a:rPr>
              <a:t>edoxaban</a:t>
            </a:r>
            <a:r>
              <a:rPr lang="en-CA" sz="2000" b="1" dirty="0">
                <a:solidFill>
                  <a:prstClr val="black"/>
                </a:solidFill>
                <a:latin typeface="Arial Narrow" panose="020B0606020202030204" pitchFamily="34" charset="0"/>
                <a:cs typeface="Candara"/>
              </a:rPr>
              <a:t> switch</a:t>
            </a:r>
          </a:p>
          <a:p>
            <a:pPr defTabSz="914400"/>
            <a:endParaRPr lang="fr-FR" sz="2000" dirty="0">
              <a:solidFill>
                <a:prstClr val="black"/>
              </a:solidFill>
              <a:latin typeface="Arial Narrow" panose="020B0606020202030204" pitchFamily="34" charset="0"/>
              <a:cs typeface="Candara"/>
            </a:endParaRPr>
          </a:p>
        </p:txBody>
      </p:sp>
      <p:sp>
        <p:nvSpPr>
          <p:cNvPr id="56" name="TextBox 55">
            <a:extLst>
              <a:ext uri="{FF2B5EF4-FFF2-40B4-BE49-F238E27FC236}">
                <a16:creationId xmlns:a16="http://schemas.microsoft.com/office/drawing/2014/main" id="{9D841CAE-DCA3-4D18-852D-746792E8C5B8}"/>
              </a:ext>
            </a:extLst>
          </p:cNvPr>
          <p:cNvSpPr txBox="1"/>
          <p:nvPr/>
        </p:nvSpPr>
        <p:spPr>
          <a:xfrm>
            <a:off x="3852663" y="2647108"/>
            <a:ext cx="3919737" cy="646331"/>
          </a:xfrm>
          <a:prstGeom prst="rect">
            <a:avLst/>
          </a:prstGeom>
          <a:noFill/>
        </p:spPr>
        <p:txBody>
          <a:bodyPr wrap="square" rtlCol="0">
            <a:spAutoFit/>
          </a:bodyPr>
          <a:lstStyle/>
          <a:p>
            <a:pPr algn="ctr" defTabSz="914400"/>
            <a:r>
              <a:rPr lang="en-CA" b="1" dirty="0">
                <a:solidFill>
                  <a:prstClr val="black"/>
                </a:solidFill>
                <a:latin typeface="Arial Narrow" panose="020B0606020202030204" pitchFamily="34" charset="0"/>
              </a:rPr>
              <a:t>LMWH 5 days min. &amp; </a:t>
            </a:r>
          </a:p>
          <a:p>
            <a:pPr algn="ctr" defTabSz="914400"/>
            <a:r>
              <a:rPr lang="en-CA" b="1" dirty="0">
                <a:solidFill>
                  <a:prstClr val="black"/>
                </a:solidFill>
                <a:latin typeface="Arial Narrow" panose="020B0606020202030204" pitchFamily="34" charset="0"/>
              </a:rPr>
              <a:t>2 consecutive days of INR  </a:t>
            </a:r>
            <a:r>
              <a:rPr lang="en-CA" b="1" u="sng" dirty="0">
                <a:solidFill>
                  <a:prstClr val="black"/>
                </a:solidFill>
                <a:latin typeface="Arial Narrow" panose="020B0606020202030204" pitchFamily="34" charset="0"/>
              </a:rPr>
              <a:t>&gt;</a:t>
            </a:r>
            <a:r>
              <a:rPr lang="en-CA" b="1" dirty="0">
                <a:solidFill>
                  <a:prstClr val="black"/>
                </a:solidFill>
                <a:latin typeface="Arial Narrow" panose="020B0606020202030204" pitchFamily="34" charset="0"/>
              </a:rPr>
              <a:t> 2</a:t>
            </a:r>
          </a:p>
        </p:txBody>
      </p:sp>
      <p:sp>
        <p:nvSpPr>
          <p:cNvPr id="57" name="TextBox 56">
            <a:extLst>
              <a:ext uri="{FF2B5EF4-FFF2-40B4-BE49-F238E27FC236}">
                <a16:creationId xmlns:a16="http://schemas.microsoft.com/office/drawing/2014/main" id="{BE9AF2C4-6ED8-41AF-8BF4-2761FF321B98}"/>
              </a:ext>
            </a:extLst>
          </p:cNvPr>
          <p:cNvSpPr txBox="1"/>
          <p:nvPr/>
        </p:nvSpPr>
        <p:spPr>
          <a:xfrm>
            <a:off x="1201174" y="5800089"/>
            <a:ext cx="1507976" cy="369332"/>
          </a:xfrm>
          <a:prstGeom prst="rect">
            <a:avLst/>
          </a:prstGeom>
          <a:noFill/>
        </p:spPr>
        <p:txBody>
          <a:bodyPr wrap="square" rtlCol="0">
            <a:spAutoFit/>
          </a:bodyPr>
          <a:lstStyle/>
          <a:p>
            <a:pPr algn="ctr" defTabSz="914400"/>
            <a:r>
              <a:rPr lang="en-CA" dirty="0">
                <a:solidFill>
                  <a:prstClr val="black"/>
                </a:solidFill>
                <a:latin typeface="Arial Narrow" panose="020B0606020202030204" pitchFamily="34" charset="0"/>
                <a:cs typeface="Candara"/>
              </a:rPr>
              <a:t>5 -10 days </a:t>
            </a:r>
          </a:p>
        </p:txBody>
      </p:sp>
      <p:sp>
        <p:nvSpPr>
          <p:cNvPr id="58" name="ZoneTexte 1">
            <a:extLst>
              <a:ext uri="{FF2B5EF4-FFF2-40B4-BE49-F238E27FC236}">
                <a16:creationId xmlns:a16="http://schemas.microsoft.com/office/drawing/2014/main" id="{5D6E2350-CAF2-4E85-B76E-79BC446333FC}"/>
              </a:ext>
            </a:extLst>
          </p:cNvPr>
          <p:cNvSpPr txBox="1"/>
          <p:nvPr/>
        </p:nvSpPr>
        <p:spPr>
          <a:xfrm>
            <a:off x="521550" y="2065567"/>
            <a:ext cx="7074786" cy="400110"/>
          </a:xfrm>
          <a:prstGeom prst="rect">
            <a:avLst/>
          </a:prstGeom>
          <a:noFill/>
        </p:spPr>
        <p:txBody>
          <a:bodyPr wrap="square" rtlCol="0">
            <a:spAutoFit/>
          </a:bodyPr>
          <a:lstStyle/>
          <a:p>
            <a:pPr defTabSz="914400"/>
            <a:r>
              <a:rPr lang="fr-FR" sz="2000" b="1" dirty="0" err="1">
                <a:solidFill>
                  <a:prstClr val="black"/>
                </a:solidFill>
                <a:latin typeface="Arial Narrow" panose="020B0606020202030204" pitchFamily="34" charset="0"/>
                <a:cs typeface="Candara"/>
              </a:rPr>
              <a:t>Warfarin</a:t>
            </a:r>
            <a:r>
              <a:rPr lang="fr-FR" sz="2000" b="1" dirty="0">
                <a:solidFill>
                  <a:prstClr val="black"/>
                </a:solidFill>
                <a:latin typeface="Arial Narrow" panose="020B0606020202030204" pitchFamily="34" charset="0"/>
                <a:cs typeface="Candara"/>
              </a:rPr>
              <a:t> Bridge (LMWH </a:t>
            </a:r>
            <a:r>
              <a:rPr lang="fr-FR" sz="2000" b="1" dirty="0" err="1">
                <a:solidFill>
                  <a:prstClr val="black"/>
                </a:solidFill>
                <a:latin typeface="Arial Narrow" panose="020B0606020202030204" pitchFamily="34" charset="0"/>
                <a:cs typeface="Candara"/>
              </a:rPr>
              <a:t>warfarin</a:t>
            </a:r>
            <a:r>
              <a:rPr lang="fr-FR" sz="2000" b="1" dirty="0">
                <a:solidFill>
                  <a:prstClr val="black"/>
                </a:solidFill>
                <a:latin typeface="Arial Narrow" panose="020B0606020202030204" pitchFamily="34" charset="0"/>
                <a:cs typeface="Candara"/>
              </a:rPr>
              <a:t> bridge)</a:t>
            </a:r>
          </a:p>
        </p:txBody>
      </p:sp>
      <p:cxnSp>
        <p:nvCxnSpPr>
          <p:cNvPr id="61" name="Straight Connector 60">
            <a:extLst>
              <a:ext uri="{FF2B5EF4-FFF2-40B4-BE49-F238E27FC236}">
                <a16:creationId xmlns:a16="http://schemas.microsoft.com/office/drawing/2014/main" id="{D7CA929A-B514-4D75-935A-A34ED093E86F}"/>
              </a:ext>
            </a:extLst>
          </p:cNvPr>
          <p:cNvCxnSpPr/>
          <p:nvPr/>
        </p:nvCxnSpPr>
        <p:spPr>
          <a:xfrm>
            <a:off x="512500" y="2070548"/>
            <a:ext cx="7315200" cy="0"/>
          </a:xfrm>
          <a:prstGeom prst="line">
            <a:avLst/>
          </a:prstGeom>
          <a:noFill/>
          <a:ln w="6350" cap="flat" cmpd="sng" algn="ctr">
            <a:solidFill>
              <a:srgbClr val="99DFEB"/>
            </a:solidFill>
            <a:prstDash val="solid"/>
            <a:miter lim="800000"/>
          </a:ln>
          <a:effectLst/>
        </p:spPr>
      </p:cxnSp>
      <p:sp>
        <p:nvSpPr>
          <p:cNvPr id="62" name="ZoneTexte 1">
            <a:extLst>
              <a:ext uri="{FF2B5EF4-FFF2-40B4-BE49-F238E27FC236}">
                <a16:creationId xmlns:a16="http://schemas.microsoft.com/office/drawing/2014/main" id="{5CACA341-8F29-4BEF-AEB0-13D90F27C125}"/>
              </a:ext>
            </a:extLst>
          </p:cNvPr>
          <p:cNvSpPr txBox="1"/>
          <p:nvPr/>
        </p:nvSpPr>
        <p:spPr>
          <a:xfrm>
            <a:off x="604404" y="1178251"/>
            <a:ext cx="7074786" cy="400110"/>
          </a:xfrm>
          <a:prstGeom prst="rect">
            <a:avLst/>
          </a:prstGeom>
          <a:noFill/>
        </p:spPr>
        <p:txBody>
          <a:bodyPr wrap="square" rtlCol="0">
            <a:spAutoFit/>
          </a:bodyPr>
          <a:lstStyle/>
          <a:p>
            <a:pPr defTabSz="914400"/>
            <a:r>
              <a:rPr lang="fr-FR" sz="2000" b="1" dirty="0">
                <a:solidFill>
                  <a:prstClr val="black"/>
                </a:solidFill>
                <a:latin typeface="Arial Narrow" panose="020B0606020202030204" pitchFamily="34" charset="0"/>
                <a:cs typeface="Candara"/>
              </a:rPr>
              <a:t>LMWH </a:t>
            </a:r>
            <a:r>
              <a:rPr lang="fr-FR" sz="2000" b="1" dirty="0" err="1">
                <a:solidFill>
                  <a:prstClr val="black"/>
                </a:solidFill>
                <a:latin typeface="Arial Narrow" panose="020B0606020202030204" pitchFamily="34" charset="0"/>
                <a:cs typeface="Candara"/>
              </a:rPr>
              <a:t>alone</a:t>
            </a:r>
            <a:endParaRPr lang="fr-FR" sz="2000" b="1" dirty="0">
              <a:solidFill>
                <a:prstClr val="black"/>
              </a:solidFill>
              <a:latin typeface="Arial Narrow" panose="020B0606020202030204" pitchFamily="34" charset="0"/>
              <a:cs typeface="Candara"/>
            </a:endParaRPr>
          </a:p>
        </p:txBody>
      </p:sp>
      <p:sp>
        <p:nvSpPr>
          <p:cNvPr id="63" name="TextBox 62">
            <a:extLst>
              <a:ext uri="{FF2B5EF4-FFF2-40B4-BE49-F238E27FC236}">
                <a16:creationId xmlns:a16="http://schemas.microsoft.com/office/drawing/2014/main" id="{9B52161F-F98E-419E-9442-296040C5392B}"/>
              </a:ext>
            </a:extLst>
          </p:cNvPr>
          <p:cNvSpPr txBox="1"/>
          <p:nvPr/>
        </p:nvSpPr>
        <p:spPr>
          <a:xfrm>
            <a:off x="5623098" y="4979036"/>
            <a:ext cx="3024336"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rPr>
              <a:t>dabigatran (</a:t>
            </a: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cs typeface="Candara"/>
              </a:rPr>
              <a:t>RE-COVER</a:t>
            </a:r>
            <a:r>
              <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rPr>
              <a:t>dabigatran (</a:t>
            </a: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cs typeface="Candara"/>
              </a:rPr>
              <a:t>RE-COVER II</a:t>
            </a:r>
            <a:r>
              <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err="1">
                <a:ln>
                  <a:noFill/>
                </a:ln>
                <a:solidFill>
                  <a:prstClr val="black"/>
                </a:solidFill>
                <a:effectLst/>
                <a:uLnTx/>
                <a:uFillTx/>
                <a:latin typeface="Arial Narrow" panose="020B0606020202030204" pitchFamily="34" charset="0"/>
                <a:cs typeface="Candara"/>
              </a:rPr>
              <a:t>edoxaban</a:t>
            </a:r>
            <a:r>
              <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rPr>
              <a:t> (</a:t>
            </a:r>
            <a:r>
              <a:rPr kumimoji="0" lang="en-US" sz="1800" b="1" i="0" u="none" strike="noStrike" kern="0" cap="none" spc="0" normalizeH="0" baseline="0" noProof="0" dirty="0">
                <a:ln>
                  <a:noFill/>
                </a:ln>
                <a:solidFill>
                  <a:prstClr val="black"/>
                </a:solidFill>
                <a:effectLst/>
                <a:uLnTx/>
                <a:uFillTx/>
                <a:latin typeface="Arial Narrow" panose="020B0606020202030204" pitchFamily="34" charset="0"/>
                <a:cs typeface="Candara"/>
              </a:rPr>
              <a:t>HOKUSAI-VTE</a:t>
            </a:r>
            <a:r>
              <a:rPr kumimoji="0" lang="en-US" sz="1800" b="0" i="0" u="none" strike="noStrike" kern="0" cap="none" spc="0" normalizeH="0" baseline="0" noProof="0" dirty="0">
                <a:ln>
                  <a:noFill/>
                </a:ln>
                <a:solidFill>
                  <a:prstClr val="black"/>
                </a:solidFill>
                <a:effectLst/>
                <a:uLnTx/>
                <a:uFillTx/>
                <a:latin typeface="Arial Narrow" panose="020B0606020202030204" pitchFamily="34" charset="0"/>
              </a:rPr>
              <a:t>)</a:t>
            </a:r>
            <a:endParaRPr kumimoji="0" lang="en-CA" sz="1800" b="0" i="0" u="none" strike="noStrike" kern="0" cap="none" spc="0" normalizeH="0" baseline="0" noProof="0" dirty="0">
              <a:ln>
                <a:noFill/>
              </a:ln>
              <a:solidFill>
                <a:prstClr val="black"/>
              </a:solidFill>
              <a:effectLst/>
              <a:uLnTx/>
              <a:uFillTx/>
              <a:latin typeface="Arial Narrow" panose="020B0606020202030204" pitchFamily="34" charset="0"/>
              <a:cs typeface="Candara"/>
            </a:endParaRPr>
          </a:p>
        </p:txBody>
      </p:sp>
      <p:grpSp>
        <p:nvGrpSpPr>
          <p:cNvPr id="64" name="Group 25">
            <a:extLst>
              <a:ext uri="{FF2B5EF4-FFF2-40B4-BE49-F238E27FC236}">
                <a16:creationId xmlns:a16="http://schemas.microsoft.com/office/drawing/2014/main" id="{5EB074A8-0FF2-42B9-87AB-130BD8E147CD}"/>
              </a:ext>
            </a:extLst>
          </p:cNvPr>
          <p:cNvGrpSpPr/>
          <p:nvPr/>
        </p:nvGrpSpPr>
        <p:grpSpPr>
          <a:xfrm>
            <a:off x="685664" y="4469609"/>
            <a:ext cx="3384376" cy="216024"/>
            <a:chOff x="755576" y="4717881"/>
            <a:chExt cx="3384376" cy="216024"/>
          </a:xfrm>
          <a:solidFill>
            <a:srgbClr val="99DFEB"/>
          </a:solidFill>
        </p:grpSpPr>
        <p:sp>
          <p:nvSpPr>
            <p:cNvPr id="66" name="Right Arrow 100">
              <a:extLst>
                <a:ext uri="{FF2B5EF4-FFF2-40B4-BE49-F238E27FC236}">
                  <a16:creationId xmlns:a16="http://schemas.microsoft.com/office/drawing/2014/main" id="{5C283968-9F2D-45C9-A65A-BCD6EC680E13}"/>
                </a:ext>
              </a:extLst>
            </p:cNvPr>
            <p:cNvSpPr/>
            <p:nvPr/>
          </p:nvSpPr>
          <p:spPr>
            <a:xfrm>
              <a:off x="899592" y="4765467"/>
              <a:ext cx="3240360" cy="144016"/>
            </a:xfrm>
            <a:prstGeom prst="rightArrow">
              <a:avLst/>
            </a:prstGeom>
            <a:grpFill/>
            <a:ln w="6350" cap="flat" cmpd="sng" algn="ctr">
              <a:solidFill>
                <a:srgbClr val="99DFE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67" name="Oval 66">
              <a:extLst>
                <a:ext uri="{FF2B5EF4-FFF2-40B4-BE49-F238E27FC236}">
                  <a16:creationId xmlns:a16="http://schemas.microsoft.com/office/drawing/2014/main" id="{E8DC760B-0336-4E81-92E2-41C117F64060}"/>
                </a:ext>
              </a:extLst>
            </p:cNvPr>
            <p:cNvSpPr/>
            <p:nvPr/>
          </p:nvSpPr>
          <p:spPr>
            <a:xfrm>
              <a:off x="755576" y="4717881"/>
              <a:ext cx="216024" cy="216024"/>
            </a:xfrm>
            <a:prstGeom prst="ellipse">
              <a:avLst/>
            </a:prstGeom>
            <a:grpFill/>
            <a:ln w="6350" cap="flat" cmpd="sng" algn="ctr">
              <a:solidFill>
                <a:srgbClr val="99DFE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grpSp>
      <p:sp>
        <p:nvSpPr>
          <p:cNvPr id="68" name="Rectangle 67">
            <a:extLst>
              <a:ext uri="{FF2B5EF4-FFF2-40B4-BE49-F238E27FC236}">
                <a16:creationId xmlns:a16="http://schemas.microsoft.com/office/drawing/2014/main" id="{D4432F10-8142-4737-A9D0-0E4422C2DF27}"/>
              </a:ext>
            </a:extLst>
          </p:cNvPr>
          <p:cNvSpPr/>
          <p:nvPr/>
        </p:nvSpPr>
        <p:spPr>
          <a:xfrm>
            <a:off x="1213025" y="4404601"/>
            <a:ext cx="1224136" cy="339754"/>
          </a:xfrm>
          <a:prstGeom prst="rect">
            <a:avLst/>
          </a:prstGeom>
          <a:solidFill>
            <a:srgbClr val="99DFEB"/>
          </a:solidFill>
          <a:ln w="6350" cap="flat" cmpd="sng" algn="ctr">
            <a:solidFill>
              <a:srgbClr val="99DFE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Narrow" panose="020B0606020202030204" pitchFamily="34" charset="0"/>
                <a:cs typeface="Candara"/>
              </a:rPr>
              <a:t>DOAC</a:t>
            </a:r>
          </a:p>
        </p:txBody>
      </p:sp>
      <p:sp>
        <p:nvSpPr>
          <p:cNvPr id="69" name="Right Arrow 103">
            <a:extLst>
              <a:ext uri="{FF2B5EF4-FFF2-40B4-BE49-F238E27FC236}">
                <a16:creationId xmlns:a16="http://schemas.microsoft.com/office/drawing/2014/main" id="{49C47F98-BFE6-4895-B51A-260B730C540C}"/>
              </a:ext>
            </a:extLst>
          </p:cNvPr>
          <p:cNvSpPr/>
          <p:nvPr/>
        </p:nvSpPr>
        <p:spPr>
          <a:xfrm>
            <a:off x="827584" y="3503006"/>
            <a:ext cx="3240360" cy="144016"/>
          </a:xfrm>
          <a:prstGeom prst="rightArrow">
            <a:avLst/>
          </a:prstGeom>
          <a:solidFill>
            <a:srgbClr val="356AC1"/>
          </a:solidFill>
          <a:ln w="6350" cap="flat" cmpd="sng" algn="ctr">
            <a:solidFill>
              <a:srgbClr val="356AC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70" name="Oval 69">
            <a:extLst>
              <a:ext uri="{FF2B5EF4-FFF2-40B4-BE49-F238E27FC236}">
                <a16:creationId xmlns:a16="http://schemas.microsoft.com/office/drawing/2014/main" id="{477F1D5A-0396-4867-A491-853C61C2E27C}"/>
              </a:ext>
            </a:extLst>
          </p:cNvPr>
          <p:cNvSpPr/>
          <p:nvPr/>
        </p:nvSpPr>
        <p:spPr>
          <a:xfrm>
            <a:off x="683568" y="3455420"/>
            <a:ext cx="216024" cy="216024"/>
          </a:xfrm>
          <a:prstGeom prst="ellipse">
            <a:avLst/>
          </a:prstGeom>
          <a:solidFill>
            <a:srgbClr val="356AC1"/>
          </a:solidFill>
          <a:ln w="6350" cap="flat" cmpd="sng" algn="ctr">
            <a:solidFill>
              <a:srgbClr val="356AC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sp>
        <p:nvSpPr>
          <p:cNvPr id="71" name="Rectangle 70">
            <a:extLst>
              <a:ext uri="{FF2B5EF4-FFF2-40B4-BE49-F238E27FC236}">
                <a16:creationId xmlns:a16="http://schemas.microsoft.com/office/drawing/2014/main" id="{755160A2-D130-49B9-9B7C-A1A19B866646}"/>
              </a:ext>
            </a:extLst>
          </p:cNvPr>
          <p:cNvSpPr/>
          <p:nvPr/>
        </p:nvSpPr>
        <p:spPr>
          <a:xfrm>
            <a:off x="1213024" y="3390412"/>
            <a:ext cx="1512168" cy="339754"/>
          </a:xfrm>
          <a:prstGeom prst="rect">
            <a:avLst/>
          </a:prstGeom>
          <a:solidFill>
            <a:srgbClr val="356AC1"/>
          </a:solidFill>
          <a:ln w="6350" cap="flat" cmpd="sng" algn="ctr">
            <a:solidFill>
              <a:srgbClr val="356AC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Arial Narrow" panose="020B0606020202030204" pitchFamily="34" charset="0"/>
                <a:cs typeface="Candara"/>
              </a:rPr>
              <a:t>Warfarin</a:t>
            </a:r>
          </a:p>
        </p:txBody>
      </p:sp>
      <p:grpSp>
        <p:nvGrpSpPr>
          <p:cNvPr id="72" name="Group 17">
            <a:extLst>
              <a:ext uri="{FF2B5EF4-FFF2-40B4-BE49-F238E27FC236}">
                <a16:creationId xmlns:a16="http://schemas.microsoft.com/office/drawing/2014/main" id="{65EB2560-27FD-4BAA-8157-4BE9B58A94CC}"/>
              </a:ext>
            </a:extLst>
          </p:cNvPr>
          <p:cNvGrpSpPr/>
          <p:nvPr/>
        </p:nvGrpSpPr>
        <p:grpSpPr>
          <a:xfrm>
            <a:off x="683569" y="2747182"/>
            <a:ext cx="2731769" cy="216024"/>
            <a:chOff x="4355976" y="2627369"/>
            <a:chExt cx="2731769" cy="216024"/>
          </a:xfrm>
          <a:solidFill>
            <a:srgbClr val="19325C"/>
          </a:solidFill>
        </p:grpSpPr>
        <p:sp>
          <p:nvSpPr>
            <p:cNvPr id="73" name="Right Arrow 107">
              <a:extLst>
                <a:ext uri="{FF2B5EF4-FFF2-40B4-BE49-F238E27FC236}">
                  <a16:creationId xmlns:a16="http://schemas.microsoft.com/office/drawing/2014/main" id="{BB991FBB-784E-437B-8DB5-3CD45F46AEBB}"/>
                </a:ext>
              </a:extLst>
            </p:cNvPr>
            <p:cNvSpPr/>
            <p:nvPr/>
          </p:nvSpPr>
          <p:spPr>
            <a:xfrm>
              <a:off x="4499992" y="2650533"/>
              <a:ext cx="2520280" cy="177981"/>
            </a:xfrm>
            <a:prstGeom prst="rightArrow">
              <a:avLst/>
            </a:prstGeom>
            <a:grp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74" name="Oval 73">
              <a:extLst>
                <a:ext uri="{FF2B5EF4-FFF2-40B4-BE49-F238E27FC236}">
                  <a16:creationId xmlns:a16="http://schemas.microsoft.com/office/drawing/2014/main" id="{5FC26DEB-42D9-41CD-BF8F-C9ED9BB170AF}"/>
                </a:ext>
              </a:extLst>
            </p:cNvPr>
            <p:cNvSpPr/>
            <p:nvPr/>
          </p:nvSpPr>
          <p:spPr>
            <a:xfrm>
              <a:off x="4355976" y="2627369"/>
              <a:ext cx="216024" cy="216024"/>
            </a:xfrm>
            <a:prstGeom prst="ellipse">
              <a:avLst/>
            </a:prstGeom>
            <a:grp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sp>
          <p:nvSpPr>
            <p:cNvPr id="75" name="Oval 74">
              <a:extLst>
                <a:ext uri="{FF2B5EF4-FFF2-40B4-BE49-F238E27FC236}">
                  <a16:creationId xmlns:a16="http://schemas.microsoft.com/office/drawing/2014/main" id="{40A3F806-5BE2-4D8A-9416-24B763669ACB}"/>
                </a:ext>
              </a:extLst>
            </p:cNvPr>
            <p:cNvSpPr/>
            <p:nvPr/>
          </p:nvSpPr>
          <p:spPr>
            <a:xfrm>
              <a:off x="6871721" y="2627369"/>
              <a:ext cx="216024" cy="216024"/>
            </a:xfrm>
            <a:prstGeom prst="ellipse">
              <a:avLst/>
            </a:prstGeom>
            <a:grp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grpSp>
      <p:sp>
        <p:nvSpPr>
          <p:cNvPr id="76" name="Rectangle 75">
            <a:extLst>
              <a:ext uri="{FF2B5EF4-FFF2-40B4-BE49-F238E27FC236}">
                <a16:creationId xmlns:a16="http://schemas.microsoft.com/office/drawing/2014/main" id="{5D83C47E-7585-426F-9059-EEFD5CDABAE8}"/>
              </a:ext>
            </a:extLst>
          </p:cNvPr>
          <p:cNvSpPr/>
          <p:nvPr/>
        </p:nvSpPr>
        <p:spPr>
          <a:xfrm>
            <a:off x="1213024" y="2682174"/>
            <a:ext cx="1512168" cy="339754"/>
          </a:xfrm>
          <a:prstGeom prst="rect">
            <a:avLst/>
          </a:prstGeom>
          <a:solidFill>
            <a:srgbClr val="19325C"/>
          </a:solid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Arial Narrow" panose="020B0606020202030204" pitchFamily="34" charset="0"/>
                <a:cs typeface="Candara"/>
              </a:rPr>
              <a:t>LMWH</a:t>
            </a:r>
          </a:p>
        </p:txBody>
      </p:sp>
      <p:grpSp>
        <p:nvGrpSpPr>
          <p:cNvPr id="77" name="Group 36">
            <a:extLst>
              <a:ext uri="{FF2B5EF4-FFF2-40B4-BE49-F238E27FC236}">
                <a16:creationId xmlns:a16="http://schemas.microsoft.com/office/drawing/2014/main" id="{B27C9827-C181-4C57-8511-205C768D7BE4}"/>
              </a:ext>
            </a:extLst>
          </p:cNvPr>
          <p:cNvGrpSpPr/>
          <p:nvPr/>
        </p:nvGrpSpPr>
        <p:grpSpPr>
          <a:xfrm>
            <a:off x="611561" y="1682497"/>
            <a:ext cx="2731769" cy="216024"/>
            <a:chOff x="4355976" y="2627369"/>
            <a:chExt cx="2731769" cy="216024"/>
          </a:xfrm>
          <a:solidFill>
            <a:srgbClr val="19325C"/>
          </a:solidFill>
        </p:grpSpPr>
        <p:sp>
          <p:nvSpPr>
            <p:cNvPr id="78" name="Right Arrow 112">
              <a:extLst>
                <a:ext uri="{FF2B5EF4-FFF2-40B4-BE49-F238E27FC236}">
                  <a16:creationId xmlns:a16="http://schemas.microsoft.com/office/drawing/2014/main" id="{114D8AE4-DDE7-4605-BD0E-BBF4962B3963}"/>
                </a:ext>
              </a:extLst>
            </p:cNvPr>
            <p:cNvSpPr/>
            <p:nvPr/>
          </p:nvSpPr>
          <p:spPr>
            <a:xfrm>
              <a:off x="4499992" y="2650533"/>
              <a:ext cx="2520280" cy="177981"/>
            </a:xfrm>
            <a:prstGeom prst="rightArrow">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79" name="Oval 78">
              <a:extLst>
                <a:ext uri="{FF2B5EF4-FFF2-40B4-BE49-F238E27FC236}">
                  <a16:creationId xmlns:a16="http://schemas.microsoft.com/office/drawing/2014/main" id="{C0D37364-C7E1-483B-9E44-6CF45FEDA2AB}"/>
                </a:ext>
              </a:extLst>
            </p:cNvPr>
            <p:cNvSpPr/>
            <p:nvPr/>
          </p:nvSpPr>
          <p:spPr>
            <a:xfrm>
              <a:off x="4355976" y="2627369"/>
              <a:ext cx="216024" cy="216024"/>
            </a:xfrm>
            <a:prstGeom prst="ellipse">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sp>
          <p:nvSpPr>
            <p:cNvPr id="80" name="Oval 79">
              <a:extLst>
                <a:ext uri="{FF2B5EF4-FFF2-40B4-BE49-F238E27FC236}">
                  <a16:creationId xmlns:a16="http://schemas.microsoft.com/office/drawing/2014/main" id="{D001B364-D0E1-4728-975D-DAA71A7B1720}"/>
                </a:ext>
              </a:extLst>
            </p:cNvPr>
            <p:cNvSpPr/>
            <p:nvPr/>
          </p:nvSpPr>
          <p:spPr>
            <a:xfrm>
              <a:off x="6871721" y="2627369"/>
              <a:ext cx="216024" cy="216024"/>
            </a:xfrm>
            <a:prstGeom prst="ellipse">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grpSp>
      <p:sp>
        <p:nvSpPr>
          <p:cNvPr id="81" name="Rectangle 80">
            <a:extLst>
              <a:ext uri="{FF2B5EF4-FFF2-40B4-BE49-F238E27FC236}">
                <a16:creationId xmlns:a16="http://schemas.microsoft.com/office/drawing/2014/main" id="{ACC29277-DB54-4539-ACC8-EF3A54B59431}"/>
              </a:ext>
            </a:extLst>
          </p:cNvPr>
          <p:cNvSpPr/>
          <p:nvPr/>
        </p:nvSpPr>
        <p:spPr>
          <a:xfrm>
            <a:off x="1164320" y="1629140"/>
            <a:ext cx="1512168" cy="339754"/>
          </a:xfrm>
          <a:prstGeom prst="rect">
            <a:avLst/>
          </a:prstGeom>
          <a:solidFill>
            <a:srgbClr val="19325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Arial Narrow" panose="020B0606020202030204" pitchFamily="34" charset="0"/>
                <a:cs typeface="Candara"/>
              </a:rPr>
              <a:t>LMWH</a:t>
            </a:r>
          </a:p>
        </p:txBody>
      </p:sp>
      <p:grpSp>
        <p:nvGrpSpPr>
          <p:cNvPr id="82" name="Group 41">
            <a:extLst>
              <a:ext uri="{FF2B5EF4-FFF2-40B4-BE49-F238E27FC236}">
                <a16:creationId xmlns:a16="http://schemas.microsoft.com/office/drawing/2014/main" id="{F2072721-40FC-4F7E-ADB2-F42A024859D7}"/>
              </a:ext>
            </a:extLst>
          </p:cNvPr>
          <p:cNvGrpSpPr/>
          <p:nvPr/>
        </p:nvGrpSpPr>
        <p:grpSpPr>
          <a:xfrm>
            <a:off x="666896" y="5531210"/>
            <a:ext cx="2731769" cy="216024"/>
            <a:chOff x="4355976" y="2627369"/>
            <a:chExt cx="2731769" cy="216024"/>
          </a:xfrm>
          <a:solidFill>
            <a:srgbClr val="19325C"/>
          </a:solidFill>
        </p:grpSpPr>
        <p:sp>
          <p:nvSpPr>
            <p:cNvPr id="83" name="Right Arrow 117">
              <a:extLst>
                <a:ext uri="{FF2B5EF4-FFF2-40B4-BE49-F238E27FC236}">
                  <a16:creationId xmlns:a16="http://schemas.microsoft.com/office/drawing/2014/main" id="{EEB367CD-9BE9-42CF-9BC8-EE57BC394419}"/>
                </a:ext>
              </a:extLst>
            </p:cNvPr>
            <p:cNvSpPr/>
            <p:nvPr/>
          </p:nvSpPr>
          <p:spPr>
            <a:xfrm>
              <a:off x="4499992" y="2650533"/>
              <a:ext cx="2520280" cy="177981"/>
            </a:xfrm>
            <a:prstGeom prst="rightArrow">
              <a:avLst/>
            </a:prstGeom>
            <a:grp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84" name="Oval 83">
              <a:extLst>
                <a:ext uri="{FF2B5EF4-FFF2-40B4-BE49-F238E27FC236}">
                  <a16:creationId xmlns:a16="http://schemas.microsoft.com/office/drawing/2014/main" id="{895D3710-28F0-43CB-BEEC-9AF5D4321106}"/>
                </a:ext>
              </a:extLst>
            </p:cNvPr>
            <p:cNvSpPr/>
            <p:nvPr/>
          </p:nvSpPr>
          <p:spPr>
            <a:xfrm>
              <a:off x="4355976" y="2627369"/>
              <a:ext cx="216024" cy="216024"/>
            </a:xfrm>
            <a:prstGeom prst="ellipse">
              <a:avLst/>
            </a:prstGeom>
            <a:grp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sp>
          <p:nvSpPr>
            <p:cNvPr id="85" name="Oval 84">
              <a:extLst>
                <a:ext uri="{FF2B5EF4-FFF2-40B4-BE49-F238E27FC236}">
                  <a16:creationId xmlns:a16="http://schemas.microsoft.com/office/drawing/2014/main" id="{3A476C44-5CA6-437C-9AFB-F8DBB8D16B21}"/>
                </a:ext>
              </a:extLst>
            </p:cNvPr>
            <p:cNvSpPr/>
            <p:nvPr/>
          </p:nvSpPr>
          <p:spPr>
            <a:xfrm>
              <a:off x="6871721" y="2627369"/>
              <a:ext cx="216024" cy="216024"/>
            </a:xfrm>
            <a:prstGeom prst="ellipse">
              <a:avLst/>
            </a:prstGeom>
            <a:grp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grpSp>
      <p:sp>
        <p:nvSpPr>
          <p:cNvPr id="86" name="Rectangle 85">
            <a:extLst>
              <a:ext uri="{FF2B5EF4-FFF2-40B4-BE49-F238E27FC236}">
                <a16:creationId xmlns:a16="http://schemas.microsoft.com/office/drawing/2014/main" id="{56F3E373-9B1C-4D3E-9110-8FFC4CD72DA0}"/>
              </a:ext>
            </a:extLst>
          </p:cNvPr>
          <p:cNvSpPr/>
          <p:nvPr/>
        </p:nvSpPr>
        <p:spPr>
          <a:xfrm>
            <a:off x="1166416" y="5466202"/>
            <a:ext cx="1512168" cy="339754"/>
          </a:xfrm>
          <a:prstGeom prst="rect">
            <a:avLst/>
          </a:prstGeom>
          <a:solidFill>
            <a:srgbClr val="19325C"/>
          </a:solid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Arial Narrow" panose="020B0606020202030204" pitchFamily="34" charset="0"/>
                <a:cs typeface="Candara"/>
              </a:rPr>
              <a:t>LMWH</a:t>
            </a:r>
          </a:p>
        </p:txBody>
      </p:sp>
      <p:grpSp>
        <p:nvGrpSpPr>
          <p:cNvPr id="87" name="Group 47">
            <a:extLst>
              <a:ext uri="{FF2B5EF4-FFF2-40B4-BE49-F238E27FC236}">
                <a16:creationId xmlns:a16="http://schemas.microsoft.com/office/drawing/2014/main" id="{65C2FA41-DE4C-44D9-B77F-E2FB1148ED04}"/>
              </a:ext>
            </a:extLst>
          </p:cNvPr>
          <p:cNvGrpSpPr/>
          <p:nvPr/>
        </p:nvGrpSpPr>
        <p:grpSpPr>
          <a:xfrm>
            <a:off x="3276600" y="5888569"/>
            <a:ext cx="3384376" cy="216024"/>
            <a:chOff x="755576" y="4717881"/>
            <a:chExt cx="3384376" cy="216024"/>
          </a:xfrm>
          <a:solidFill>
            <a:srgbClr val="99DFEB"/>
          </a:solidFill>
        </p:grpSpPr>
        <p:sp>
          <p:nvSpPr>
            <p:cNvPr id="88" name="Right Arrow 122">
              <a:extLst>
                <a:ext uri="{FF2B5EF4-FFF2-40B4-BE49-F238E27FC236}">
                  <a16:creationId xmlns:a16="http://schemas.microsoft.com/office/drawing/2014/main" id="{CEC9C8C8-57FB-442E-B484-0A44AC7632EA}"/>
                </a:ext>
              </a:extLst>
            </p:cNvPr>
            <p:cNvSpPr/>
            <p:nvPr/>
          </p:nvSpPr>
          <p:spPr>
            <a:xfrm>
              <a:off x="899592" y="4765467"/>
              <a:ext cx="3240360" cy="144016"/>
            </a:xfrm>
            <a:prstGeom prst="rightArrow">
              <a:avLst/>
            </a:prstGeom>
            <a:grpFill/>
            <a:ln w="6350" cap="flat" cmpd="sng" algn="ctr">
              <a:solidFill>
                <a:srgbClr val="99DFE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
          <p:nvSpPr>
            <p:cNvPr id="89" name="Oval 88">
              <a:extLst>
                <a:ext uri="{FF2B5EF4-FFF2-40B4-BE49-F238E27FC236}">
                  <a16:creationId xmlns:a16="http://schemas.microsoft.com/office/drawing/2014/main" id="{3AFE73EF-280E-4A82-A601-9C97E2E2A1E9}"/>
                </a:ext>
              </a:extLst>
            </p:cNvPr>
            <p:cNvSpPr/>
            <p:nvPr/>
          </p:nvSpPr>
          <p:spPr>
            <a:xfrm>
              <a:off x="755576" y="4717881"/>
              <a:ext cx="216024" cy="216024"/>
            </a:xfrm>
            <a:prstGeom prst="ellipse">
              <a:avLst/>
            </a:prstGeom>
            <a:grpFill/>
            <a:ln w="6350" cap="flat" cmpd="sng" algn="ctr">
              <a:solidFill>
                <a:srgbClr val="99DFE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Lato"/>
                <a:ea typeface="+mn-ea"/>
                <a:cs typeface="Candara"/>
              </a:endParaRPr>
            </a:p>
          </p:txBody>
        </p:sp>
      </p:grpSp>
      <p:sp>
        <p:nvSpPr>
          <p:cNvPr id="90" name="Rectangle 89">
            <a:extLst>
              <a:ext uri="{FF2B5EF4-FFF2-40B4-BE49-F238E27FC236}">
                <a16:creationId xmlns:a16="http://schemas.microsoft.com/office/drawing/2014/main" id="{60FBA930-3750-4483-A831-57A51FE5D22D}"/>
              </a:ext>
            </a:extLst>
          </p:cNvPr>
          <p:cNvSpPr/>
          <p:nvPr/>
        </p:nvSpPr>
        <p:spPr>
          <a:xfrm>
            <a:off x="3852663" y="5823561"/>
            <a:ext cx="1224136" cy="339754"/>
          </a:xfrm>
          <a:prstGeom prst="rect">
            <a:avLst/>
          </a:prstGeom>
          <a:solidFill>
            <a:srgbClr val="99DFEB"/>
          </a:solidFill>
          <a:ln w="6350" cap="flat" cmpd="sng" algn="ctr">
            <a:solidFill>
              <a:srgbClr val="99DFE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Arial Narrow" panose="020B0606020202030204" pitchFamily="34" charset="0"/>
                <a:cs typeface="Candara"/>
              </a:rPr>
              <a:t>DOAC</a:t>
            </a:r>
          </a:p>
        </p:txBody>
      </p:sp>
      <p:sp>
        <p:nvSpPr>
          <p:cNvPr id="91" name="Rectangle 90">
            <a:extLst>
              <a:ext uri="{FF2B5EF4-FFF2-40B4-BE49-F238E27FC236}">
                <a16:creationId xmlns:a16="http://schemas.microsoft.com/office/drawing/2014/main" id="{1F9BB181-820F-49F4-BD22-B45D4C677004}"/>
              </a:ext>
            </a:extLst>
          </p:cNvPr>
          <p:cNvSpPr/>
          <p:nvPr/>
        </p:nvSpPr>
        <p:spPr>
          <a:xfrm>
            <a:off x="4937212" y="3947200"/>
            <a:ext cx="4572000" cy="923330"/>
          </a:xfrm>
          <a:prstGeom prst="rect">
            <a:avLst/>
          </a:prstGeom>
        </p:spPr>
        <p:txBody>
          <a:bodyPr>
            <a:spAutoFit/>
          </a:bodyPr>
          <a:lstStyle/>
          <a:p>
            <a:pPr>
              <a:defRPr/>
            </a:pPr>
            <a:r>
              <a:rPr lang="en-CA" dirty="0">
                <a:solidFill>
                  <a:prstClr val="black"/>
                </a:solidFill>
                <a:latin typeface="Arial Narrow" panose="020B0606020202030204" pitchFamily="34" charset="0"/>
                <a:ea typeface="Calibri" pitchFamily="34" charset="0"/>
                <a:cs typeface="Times New Roman" pitchFamily="18" charset="0"/>
              </a:rPr>
              <a:t>apixaban (</a:t>
            </a:r>
            <a:r>
              <a:rPr lang="en-CA" b="1" dirty="0">
                <a:solidFill>
                  <a:prstClr val="black"/>
                </a:solidFill>
                <a:latin typeface="Arial Narrow" panose="020B0606020202030204" pitchFamily="34" charset="0"/>
                <a:ea typeface="Calibri" pitchFamily="34" charset="0"/>
                <a:cs typeface="Times New Roman" pitchFamily="18" charset="0"/>
              </a:rPr>
              <a:t>AMPLIFY)</a:t>
            </a:r>
            <a:endParaRPr lang="en-CA" dirty="0">
              <a:solidFill>
                <a:prstClr val="black"/>
              </a:solidFill>
              <a:latin typeface="Arial Narrow" panose="020B0606020202030204" pitchFamily="34" charset="0"/>
            </a:endParaRPr>
          </a:p>
          <a:p>
            <a:pPr>
              <a:defRPr/>
            </a:pPr>
            <a:r>
              <a:rPr lang="en-CA" dirty="0">
                <a:solidFill>
                  <a:prstClr val="black"/>
                </a:solidFill>
                <a:latin typeface="Arial Narrow" panose="020B0606020202030204" pitchFamily="34" charset="0"/>
                <a:ea typeface="Calibri" pitchFamily="34" charset="0"/>
                <a:cs typeface="Times New Roman" pitchFamily="18" charset="0"/>
              </a:rPr>
              <a:t>rivaroxaban (</a:t>
            </a:r>
            <a:r>
              <a:rPr lang="en-CA" b="1" dirty="0">
                <a:solidFill>
                  <a:prstClr val="black"/>
                </a:solidFill>
                <a:latin typeface="Arial Narrow" panose="020B0606020202030204" pitchFamily="34" charset="0"/>
                <a:ea typeface="Calibri" pitchFamily="34" charset="0"/>
                <a:cs typeface="Times New Roman" pitchFamily="18" charset="0"/>
              </a:rPr>
              <a:t>EINSTEIN-DVT</a:t>
            </a:r>
            <a:r>
              <a:rPr lang="en-CA" dirty="0">
                <a:solidFill>
                  <a:prstClr val="black"/>
                </a:solidFill>
                <a:latin typeface="Arial Narrow" panose="020B0606020202030204" pitchFamily="34" charset="0"/>
                <a:ea typeface="Calibri" pitchFamily="34" charset="0"/>
                <a:cs typeface="Times New Roman" pitchFamily="18" charset="0"/>
              </a:rPr>
              <a:t>)</a:t>
            </a:r>
          </a:p>
          <a:p>
            <a:pPr>
              <a:defRPr/>
            </a:pPr>
            <a:r>
              <a:rPr lang="en-CA" dirty="0">
                <a:solidFill>
                  <a:prstClr val="black"/>
                </a:solidFill>
                <a:latin typeface="Arial Narrow" panose="020B0606020202030204" pitchFamily="34" charset="0"/>
                <a:ea typeface="Calibri" pitchFamily="34" charset="0"/>
                <a:cs typeface="Times New Roman" pitchFamily="18" charset="0"/>
              </a:rPr>
              <a:t>rivaroxaban (</a:t>
            </a:r>
            <a:r>
              <a:rPr lang="en-CA" b="1" dirty="0">
                <a:solidFill>
                  <a:prstClr val="black"/>
                </a:solidFill>
                <a:latin typeface="Arial Narrow" panose="020B0606020202030204" pitchFamily="34" charset="0"/>
                <a:ea typeface="Calibri" pitchFamily="34" charset="0"/>
                <a:cs typeface="Times New Roman" pitchFamily="18" charset="0"/>
              </a:rPr>
              <a:t>EINSTEIN-PE</a:t>
            </a:r>
            <a:r>
              <a:rPr lang="en-CA" dirty="0">
                <a:solidFill>
                  <a:prstClr val="black"/>
                </a:solidFill>
                <a:latin typeface="Arial Narrow" panose="020B0606020202030204" pitchFamily="34" charset="0"/>
                <a:ea typeface="Calibri" pitchFamily="34" charset="0"/>
                <a:cs typeface="Times New Roman" pitchFamily="18" charset="0"/>
              </a:rPr>
              <a:t>)</a:t>
            </a:r>
          </a:p>
        </p:txBody>
      </p:sp>
      <p:sp>
        <p:nvSpPr>
          <p:cNvPr id="92" name="Right Arrow 103">
            <a:extLst>
              <a:ext uri="{FF2B5EF4-FFF2-40B4-BE49-F238E27FC236}">
                <a16:creationId xmlns:a16="http://schemas.microsoft.com/office/drawing/2014/main" id="{837A628C-7DE4-4788-A26A-3B1285248E4F}"/>
              </a:ext>
            </a:extLst>
          </p:cNvPr>
          <p:cNvSpPr/>
          <p:nvPr/>
        </p:nvSpPr>
        <p:spPr>
          <a:xfrm>
            <a:off x="3207982" y="1688541"/>
            <a:ext cx="3749040" cy="182880"/>
          </a:xfrm>
          <a:prstGeom prst="rightArrow">
            <a:avLst/>
          </a:prstGeom>
          <a:solidFill>
            <a:srgbClr val="19325C"/>
          </a:solidFill>
          <a:ln w="6350" cap="flat" cmpd="sng" algn="ctr">
            <a:solidFill>
              <a:srgbClr val="19325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Lato"/>
                <a:ea typeface="+mn-ea"/>
                <a:cs typeface="Candara"/>
              </a:rPr>
              <a:t>  </a:t>
            </a:r>
          </a:p>
        </p:txBody>
      </p:sp>
    </p:spTree>
    <p:extLst>
      <p:ext uri="{BB962C8B-B14F-4D97-AF65-F5344CB8AC3E}">
        <p14:creationId xmlns:p14="http://schemas.microsoft.com/office/powerpoint/2010/main" val="3961463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568" y="178324"/>
            <a:ext cx="1977124" cy="77878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77871" y="29108"/>
            <a:ext cx="6563561"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Overview: Indirect Comparisons of DOAC Trials for Acute VTE Treatment</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15070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 name="Arrow: Striped Right 12">
            <a:extLst>
              <a:ext uri="{FF2B5EF4-FFF2-40B4-BE49-F238E27FC236}">
                <a16:creationId xmlns:a16="http://schemas.microsoft.com/office/drawing/2014/main" id="{116DBDA7-60DA-4352-8AD5-95A78B940E83}"/>
              </a:ext>
            </a:extLst>
          </p:cNvPr>
          <p:cNvSpPr/>
          <p:nvPr/>
        </p:nvSpPr>
        <p:spPr>
          <a:xfrm rot="5400000" flipV="1">
            <a:off x="1742551" y="5377510"/>
            <a:ext cx="36576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920CBBB-7BC2-48C3-9BF1-946243BFD7AA}"/>
              </a:ext>
            </a:extLst>
          </p:cNvPr>
          <p:cNvSpPr>
            <a:spLocks noChangeArrowheads="1"/>
          </p:cNvSpPr>
          <p:nvPr/>
        </p:nvSpPr>
        <p:spPr bwMode="auto">
          <a:xfrm>
            <a:off x="2092072" y="5408466"/>
            <a:ext cx="2913062" cy="307777"/>
          </a:xfrm>
          <a:prstGeom prst="rect">
            <a:avLst/>
          </a:prstGeom>
          <a:noFill/>
          <a:ln w="9525">
            <a:noFill/>
            <a:miter lim="800000"/>
            <a:headEnd/>
            <a:tailEnd/>
          </a:ln>
        </p:spPr>
        <p:txBody>
          <a:bodyPr>
            <a:spAutoFit/>
          </a:bodyPr>
          <a:lstStyle/>
          <a:p>
            <a:r>
              <a:rPr lang="en-US" sz="1400" b="1" dirty="0">
                <a:solidFill>
                  <a:srgbClr val="595959"/>
                </a:solidFill>
                <a:latin typeface="Arial Narrow" panose="020B0606020202030204" pitchFamily="34" charset="0"/>
                <a:cs typeface="Candara"/>
              </a:rPr>
              <a:t>Significant Reduction p&lt;0.05   </a:t>
            </a:r>
          </a:p>
        </p:txBody>
      </p:sp>
      <p:sp>
        <p:nvSpPr>
          <p:cNvPr id="15" name="TextBox 14">
            <a:extLst>
              <a:ext uri="{FF2B5EF4-FFF2-40B4-BE49-F238E27FC236}">
                <a16:creationId xmlns:a16="http://schemas.microsoft.com/office/drawing/2014/main" id="{399FAC91-382B-470D-AF33-863F3749C4C4}"/>
              </a:ext>
            </a:extLst>
          </p:cNvPr>
          <p:cNvSpPr txBox="1">
            <a:spLocks noChangeArrowheads="1"/>
          </p:cNvSpPr>
          <p:nvPr/>
        </p:nvSpPr>
        <p:spPr bwMode="auto">
          <a:xfrm>
            <a:off x="6809273" y="5432908"/>
            <a:ext cx="1117614" cy="276999"/>
          </a:xfrm>
          <a:prstGeom prst="rect">
            <a:avLst/>
          </a:prstGeom>
          <a:noFill/>
          <a:ln w="9525">
            <a:noFill/>
            <a:miter lim="800000"/>
            <a:headEnd/>
            <a:tailEnd/>
          </a:ln>
        </p:spPr>
        <p:txBody>
          <a:bodyPr wrap="none">
            <a:spAutoFit/>
          </a:bodyPr>
          <a:lstStyle/>
          <a:p>
            <a:r>
              <a:rPr lang="en-CA" sz="1200" dirty="0">
                <a:latin typeface="Arial Narrow" panose="020B0606020202030204" pitchFamily="34" charset="0"/>
                <a:cs typeface="Candara"/>
              </a:rPr>
              <a:t>*Pooled analysis</a:t>
            </a:r>
          </a:p>
        </p:txBody>
      </p:sp>
      <p:sp>
        <p:nvSpPr>
          <p:cNvPr id="16" name="Rectangle 15">
            <a:extLst>
              <a:ext uri="{FF2B5EF4-FFF2-40B4-BE49-F238E27FC236}">
                <a16:creationId xmlns:a16="http://schemas.microsoft.com/office/drawing/2014/main" id="{C3F4FCAD-2751-47AD-AB62-F7116D28A54E}"/>
              </a:ext>
            </a:extLst>
          </p:cNvPr>
          <p:cNvSpPr/>
          <p:nvPr/>
        </p:nvSpPr>
        <p:spPr>
          <a:xfrm>
            <a:off x="4390795" y="5408466"/>
            <a:ext cx="2265364" cy="307777"/>
          </a:xfrm>
          <a:prstGeom prst="rect">
            <a:avLst/>
          </a:prstGeom>
        </p:spPr>
        <p:txBody>
          <a:bodyPr wrap="none">
            <a:spAutoFit/>
          </a:bodyPr>
          <a:lstStyle/>
          <a:p>
            <a:r>
              <a:rPr lang="en-GB" sz="1400" b="1" dirty="0">
                <a:solidFill>
                  <a:srgbClr val="595959"/>
                </a:solidFill>
                <a:latin typeface="Arial Narrow" panose="020B0606020202030204" pitchFamily="34" charset="0"/>
                <a:cs typeface="Candara"/>
              </a:rPr>
              <a:t>NS = no significant difference</a:t>
            </a:r>
            <a:endParaRPr lang="en-CA" sz="1400" b="1" dirty="0">
              <a:solidFill>
                <a:srgbClr val="595959"/>
              </a:solidFill>
              <a:latin typeface="Arial Narrow" panose="020B0606020202030204" pitchFamily="34" charset="0"/>
              <a:cs typeface="Candara"/>
            </a:endParaRPr>
          </a:p>
        </p:txBody>
      </p:sp>
      <p:sp>
        <p:nvSpPr>
          <p:cNvPr id="17" name="Rectangle 20">
            <a:extLst>
              <a:ext uri="{FF2B5EF4-FFF2-40B4-BE49-F238E27FC236}">
                <a16:creationId xmlns:a16="http://schemas.microsoft.com/office/drawing/2014/main" id="{B28E9BBE-8F2A-4E61-AEF7-35A98BC409C1}"/>
              </a:ext>
            </a:extLst>
          </p:cNvPr>
          <p:cNvSpPr>
            <a:spLocks noChangeArrowheads="1"/>
          </p:cNvSpPr>
          <p:nvPr/>
        </p:nvSpPr>
        <p:spPr bwMode="auto">
          <a:xfrm>
            <a:off x="701971" y="5673940"/>
            <a:ext cx="7740056" cy="523220"/>
          </a:xfrm>
          <a:prstGeom prst="rect">
            <a:avLst/>
          </a:prstGeom>
          <a:noFill/>
          <a:ln w="9525">
            <a:noFill/>
            <a:miter lim="800000"/>
            <a:headEnd/>
            <a:tailEnd/>
          </a:ln>
        </p:spPr>
        <p:txBody>
          <a:bodyPr wrap="square">
            <a:spAutoFit/>
          </a:bodyPr>
          <a:lstStyle/>
          <a:p>
            <a:pPr algn="ctr"/>
            <a:r>
              <a:rPr lang="en-US" sz="1400" b="1" i="1" dirty="0">
                <a:latin typeface="Arial Narrow" panose="020B0606020202030204" pitchFamily="34" charset="0"/>
                <a:cs typeface="Candara"/>
              </a:rPr>
              <a:t>To date there are no head-to-head trials between DOACs, therefore comparative efficacy and safety have not been established</a:t>
            </a:r>
          </a:p>
        </p:txBody>
      </p:sp>
      <p:sp>
        <p:nvSpPr>
          <p:cNvPr id="18" name="Date Placeholder 3">
            <a:extLst>
              <a:ext uri="{FF2B5EF4-FFF2-40B4-BE49-F238E27FC236}">
                <a16:creationId xmlns:a16="http://schemas.microsoft.com/office/drawing/2014/main" id="{12461BD8-8909-419A-8676-2AFD306549ED}"/>
              </a:ext>
            </a:extLst>
          </p:cNvPr>
          <p:cNvSpPr txBox="1">
            <a:spLocks/>
          </p:cNvSpPr>
          <p:nvPr/>
        </p:nvSpPr>
        <p:spPr>
          <a:xfrm>
            <a:off x="151993" y="5770745"/>
            <a:ext cx="9144000" cy="1025525"/>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90000"/>
              </a:lnSpc>
              <a:spcBef>
                <a:spcPts val="0"/>
              </a:spcBef>
              <a:spcAft>
                <a:spcPts val="0"/>
              </a:spcAft>
              <a:defRPr/>
            </a:pPr>
            <a:r>
              <a:rPr lang="en-GB" sz="700" dirty="0">
                <a:solidFill>
                  <a:schemeClr val="bg1"/>
                </a:solidFill>
                <a:latin typeface="Arial Narrow" panose="020B0606020202030204" pitchFamily="34" charset="0"/>
                <a:cs typeface="Candara"/>
              </a:rPr>
              <a:t>  </a:t>
            </a:r>
          </a:p>
          <a:p>
            <a:pPr fontAlgn="auto">
              <a:lnSpc>
                <a:spcPct val="90000"/>
              </a:lnSpc>
              <a:spcBef>
                <a:spcPts val="0"/>
              </a:spcBef>
              <a:spcAft>
                <a:spcPts val="0"/>
              </a:spcAft>
              <a:defRPr/>
            </a:pPr>
            <a:r>
              <a:rPr lang="en-GB" sz="700" dirty="0">
                <a:solidFill>
                  <a:schemeClr val="bg1"/>
                </a:solidFill>
                <a:latin typeface="Arial Narrow" panose="020B0606020202030204" pitchFamily="34" charset="0"/>
                <a:cs typeface="Candara"/>
              </a:rPr>
              <a:t>*Comparator was LMWH or UFH followed by either a VKA (warfarin or </a:t>
            </a:r>
            <a:r>
              <a:rPr lang="en-GB" sz="700" dirty="0" err="1">
                <a:solidFill>
                  <a:schemeClr val="bg1"/>
                </a:solidFill>
                <a:latin typeface="Arial Narrow" panose="020B0606020202030204" pitchFamily="34" charset="0"/>
                <a:cs typeface="Candara"/>
              </a:rPr>
              <a:t>acenocoumarol</a:t>
            </a:r>
            <a:r>
              <a:rPr lang="en-GB" sz="700" dirty="0">
                <a:solidFill>
                  <a:schemeClr val="bg1"/>
                </a:solidFill>
                <a:latin typeface="Arial Narrow" panose="020B0606020202030204" pitchFamily="34" charset="0"/>
                <a:cs typeface="Candara"/>
              </a:rPr>
              <a:t>) in the </a:t>
            </a:r>
            <a:r>
              <a:rPr lang="en-GB" sz="700" dirty="0" err="1">
                <a:solidFill>
                  <a:schemeClr val="bg1"/>
                </a:solidFill>
                <a:latin typeface="Arial Narrow" panose="020B0606020202030204" pitchFamily="34" charset="0"/>
                <a:cs typeface="Candara"/>
              </a:rPr>
              <a:t>rivaroxaban</a:t>
            </a:r>
            <a:r>
              <a:rPr lang="en-GB" sz="700" dirty="0">
                <a:solidFill>
                  <a:schemeClr val="bg1"/>
                </a:solidFill>
                <a:latin typeface="Arial Narrow" panose="020B0606020202030204" pitchFamily="34" charset="0"/>
                <a:cs typeface="Candara"/>
              </a:rPr>
              <a:t> trials or warfarin in the other NOAC trials. </a:t>
            </a:r>
          </a:p>
          <a:p>
            <a:pPr>
              <a:lnSpc>
                <a:spcPct val="90000"/>
              </a:lnSpc>
              <a:defRPr/>
            </a:pPr>
            <a:r>
              <a:rPr lang="en-GB" sz="700" dirty="0" err="1">
                <a:solidFill>
                  <a:schemeClr val="bg1"/>
                </a:solidFill>
                <a:latin typeface="Arial Narrow" panose="020B0606020202030204" pitchFamily="34" charset="0"/>
                <a:cs typeface="Candara"/>
              </a:rPr>
              <a:t>Agnelli</a:t>
            </a:r>
            <a:r>
              <a:rPr lang="en-GB" sz="700" dirty="0">
                <a:solidFill>
                  <a:schemeClr val="bg1"/>
                </a:solidFill>
                <a:latin typeface="Arial Narrow" panose="020B0606020202030204" pitchFamily="34" charset="0"/>
                <a:cs typeface="Candara"/>
              </a:rPr>
              <a:t> G, et al. N </a:t>
            </a:r>
            <a:r>
              <a:rPr lang="en-GB" sz="700" dirty="0" err="1">
                <a:solidFill>
                  <a:schemeClr val="bg1"/>
                </a:solidFill>
                <a:latin typeface="Arial Narrow" panose="020B0606020202030204" pitchFamily="34" charset="0"/>
                <a:cs typeface="Candara"/>
              </a:rPr>
              <a:t>Engl</a:t>
            </a:r>
            <a:r>
              <a:rPr lang="en-GB" sz="700" dirty="0">
                <a:solidFill>
                  <a:schemeClr val="bg1"/>
                </a:solidFill>
                <a:latin typeface="Arial Narrow" panose="020B0606020202030204" pitchFamily="34" charset="0"/>
                <a:cs typeface="Candara"/>
              </a:rPr>
              <a:t> J Med 2013; 369:799-808. 2. The EINSTEIN Investigators. New </a:t>
            </a:r>
            <a:r>
              <a:rPr lang="en-GB" sz="700" dirty="0" err="1">
                <a:solidFill>
                  <a:schemeClr val="bg1"/>
                </a:solidFill>
                <a:latin typeface="Arial Narrow" panose="020B0606020202030204" pitchFamily="34" charset="0"/>
                <a:cs typeface="Candara"/>
              </a:rPr>
              <a:t>Engl</a:t>
            </a:r>
            <a:r>
              <a:rPr lang="en-GB" sz="700" dirty="0">
                <a:solidFill>
                  <a:schemeClr val="bg1"/>
                </a:solidFill>
                <a:latin typeface="Arial Narrow" panose="020B0606020202030204" pitchFamily="34" charset="0"/>
                <a:cs typeface="Candara"/>
              </a:rPr>
              <a:t> J Med 2010; 363:2499-510. </a:t>
            </a:r>
            <a:br>
              <a:rPr lang="en-GB" sz="700" dirty="0">
                <a:solidFill>
                  <a:schemeClr val="bg1"/>
                </a:solidFill>
                <a:latin typeface="Arial Narrow" panose="020B0606020202030204" pitchFamily="34" charset="0"/>
                <a:cs typeface="Candara"/>
              </a:rPr>
            </a:br>
            <a:r>
              <a:rPr lang="en-GB" sz="700" dirty="0">
                <a:solidFill>
                  <a:schemeClr val="bg1"/>
                </a:solidFill>
                <a:latin typeface="Arial Narrow" panose="020B0606020202030204" pitchFamily="34" charset="0"/>
                <a:cs typeface="Candara"/>
              </a:rPr>
              <a:t>3. The EINSTEIN-PE Investigators. New </a:t>
            </a:r>
            <a:r>
              <a:rPr lang="en-GB" sz="700" dirty="0" err="1">
                <a:solidFill>
                  <a:schemeClr val="bg1"/>
                </a:solidFill>
                <a:latin typeface="Arial Narrow" panose="020B0606020202030204" pitchFamily="34" charset="0"/>
                <a:cs typeface="Candara"/>
              </a:rPr>
              <a:t>Engl</a:t>
            </a:r>
            <a:r>
              <a:rPr lang="en-GB" sz="700" dirty="0">
                <a:solidFill>
                  <a:schemeClr val="bg1"/>
                </a:solidFill>
                <a:latin typeface="Arial Narrow" panose="020B0606020202030204" pitchFamily="34" charset="0"/>
                <a:cs typeface="Candara"/>
              </a:rPr>
              <a:t> J Med 2012; 366:1287-97. 4. Schulman S, et al. N </a:t>
            </a:r>
            <a:r>
              <a:rPr lang="en-GB" sz="700" dirty="0" err="1">
                <a:solidFill>
                  <a:schemeClr val="bg1"/>
                </a:solidFill>
                <a:latin typeface="Arial Narrow" panose="020B0606020202030204" pitchFamily="34" charset="0"/>
                <a:cs typeface="Candara"/>
              </a:rPr>
              <a:t>Engl</a:t>
            </a:r>
            <a:r>
              <a:rPr lang="en-GB" sz="700" dirty="0">
                <a:solidFill>
                  <a:schemeClr val="bg1"/>
                </a:solidFill>
                <a:latin typeface="Arial Narrow" panose="020B0606020202030204" pitchFamily="34" charset="0"/>
                <a:cs typeface="Candara"/>
              </a:rPr>
              <a:t> J Med 2009; 361:2342-52. </a:t>
            </a:r>
            <a:br>
              <a:rPr lang="en-GB" sz="700" dirty="0">
                <a:solidFill>
                  <a:schemeClr val="bg1"/>
                </a:solidFill>
                <a:latin typeface="Arial Narrow" panose="020B0606020202030204" pitchFamily="34" charset="0"/>
                <a:cs typeface="Candara"/>
              </a:rPr>
            </a:br>
            <a:r>
              <a:rPr lang="en-GB" sz="700" dirty="0">
                <a:solidFill>
                  <a:schemeClr val="bg1"/>
                </a:solidFill>
                <a:latin typeface="Arial Narrow" panose="020B0606020202030204" pitchFamily="34" charset="0"/>
                <a:cs typeface="Candara"/>
              </a:rPr>
              <a:t>5. Schulman S, et al. Blood (ASH Annual Meeting Abstracts) 2011; 118: Abstract 205. 6. </a:t>
            </a:r>
            <a:r>
              <a:rPr lang="en-GB" sz="700" dirty="0" err="1">
                <a:solidFill>
                  <a:schemeClr val="bg1"/>
                </a:solidFill>
                <a:latin typeface="Arial Narrow" panose="020B0606020202030204" pitchFamily="34" charset="0"/>
                <a:cs typeface="Candara"/>
              </a:rPr>
              <a:t>Prins</a:t>
            </a:r>
            <a:r>
              <a:rPr lang="en-GB" sz="700" dirty="0">
                <a:solidFill>
                  <a:schemeClr val="bg1"/>
                </a:solidFill>
                <a:latin typeface="Arial Narrow" panose="020B0606020202030204" pitchFamily="34" charset="0"/>
                <a:cs typeface="Candara"/>
              </a:rPr>
              <a:t> et al. Thrombosis Journal 2013, 11:21 </a:t>
            </a:r>
            <a:r>
              <a:rPr lang="en-GB" sz="700" dirty="0">
                <a:solidFill>
                  <a:schemeClr val="bg1"/>
                </a:solidFill>
                <a:latin typeface="Arial Narrow" panose="020B0606020202030204" pitchFamily="34" charset="0"/>
                <a:cs typeface="Candara"/>
                <a:hlinkClick r:id="rId6">
                  <a:extLst>
                    <a:ext uri="{A12FA001-AC4F-418D-AE19-62706E023703}">
                      <ahyp:hlinkClr xmlns:ahyp="http://schemas.microsoft.com/office/drawing/2018/hyperlinkcolor" val="tx"/>
                    </a:ext>
                  </a:extLst>
                </a:hlinkClick>
              </a:rPr>
              <a:t>http://www.thrombosisjournal.com/content/11/1</a:t>
            </a:r>
            <a:r>
              <a:rPr lang="en-GB" sz="700" dirty="0">
                <a:solidFill>
                  <a:schemeClr val="bg1"/>
                </a:solidFill>
                <a:latin typeface="Arial Narrow" panose="020B0606020202030204" pitchFamily="34" charset="0"/>
                <a:cs typeface="Candara"/>
              </a:rPr>
              <a:t>. </a:t>
            </a:r>
            <a:r>
              <a:rPr lang="en-GB" sz="700" dirty="0">
                <a:solidFill>
                  <a:schemeClr val="bg1"/>
                </a:solidFill>
                <a:latin typeface="Arial Narrow" panose="020B0606020202030204" pitchFamily="34" charset="0"/>
                <a:cs typeface="Arial" pitchFamily="34" charset="0"/>
              </a:rPr>
              <a:t> </a:t>
            </a:r>
            <a:r>
              <a:rPr lang="en-GB" sz="700" dirty="0">
                <a:solidFill>
                  <a:schemeClr val="bg1"/>
                </a:solidFill>
                <a:latin typeface="Arial Narrow" panose="020B0606020202030204" pitchFamily="34" charset="0"/>
                <a:cs typeface="Candara"/>
              </a:rPr>
              <a:t>7. The HOKUSAI-VTE Investigators. </a:t>
            </a:r>
            <a:r>
              <a:rPr lang="en-GB" sz="700" i="1" dirty="0">
                <a:solidFill>
                  <a:schemeClr val="bg1"/>
                </a:solidFill>
                <a:latin typeface="Arial Narrow" panose="020B0606020202030204" pitchFamily="34" charset="0"/>
                <a:cs typeface="Candara"/>
              </a:rPr>
              <a:t>N </a:t>
            </a:r>
            <a:r>
              <a:rPr lang="en-GB" sz="700" i="1" dirty="0" err="1">
                <a:solidFill>
                  <a:schemeClr val="bg1"/>
                </a:solidFill>
                <a:latin typeface="Arial Narrow" panose="020B0606020202030204" pitchFamily="34" charset="0"/>
                <a:cs typeface="Candara"/>
              </a:rPr>
              <a:t>Engl</a:t>
            </a:r>
            <a:r>
              <a:rPr lang="en-GB" sz="700" i="1" dirty="0">
                <a:solidFill>
                  <a:schemeClr val="bg1"/>
                </a:solidFill>
                <a:latin typeface="Arial Narrow" panose="020B0606020202030204" pitchFamily="34" charset="0"/>
                <a:cs typeface="Candara"/>
              </a:rPr>
              <a:t> J Med</a:t>
            </a:r>
            <a:r>
              <a:rPr lang="en-GB" sz="700" dirty="0">
                <a:solidFill>
                  <a:schemeClr val="bg1"/>
                </a:solidFill>
                <a:latin typeface="Arial Narrow" panose="020B0606020202030204" pitchFamily="34" charset="0"/>
                <a:cs typeface="Candara"/>
              </a:rPr>
              <a:t>. 2013; 369:1406-15. </a:t>
            </a:r>
          </a:p>
        </p:txBody>
      </p:sp>
      <p:pic>
        <p:nvPicPr>
          <p:cNvPr id="4" name="Picture 3">
            <a:extLst>
              <a:ext uri="{FF2B5EF4-FFF2-40B4-BE49-F238E27FC236}">
                <a16:creationId xmlns:a16="http://schemas.microsoft.com/office/drawing/2014/main" id="{6C285C92-C843-41A3-8DDB-E2CEBA1F7AE5}"/>
              </a:ext>
            </a:extLst>
          </p:cNvPr>
          <p:cNvPicPr>
            <a:picLocks noChangeAspect="1"/>
          </p:cNvPicPr>
          <p:nvPr/>
        </p:nvPicPr>
        <p:blipFill>
          <a:blip r:embed="rId7"/>
          <a:stretch>
            <a:fillRect/>
          </a:stretch>
        </p:blipFill>
        <p:spPr>
          <a:xfrm>
            <a:off x="385184" y="1222809"/>
            <a:ext cx="8353212" cy="4140190"/>
          </a:xfrm>
          <a:prstGeom prst="rect">
            <a:avLst/>
          </a:prstGeom>
        </p:spPr>
      </p:pic>
    </p:spTree>
    <p:extLst>
      <p:ext uri="{BB962C8B-B14F-4D97-AF65-F5344CB8AC3E}">
        <p14:creationId xmlns:p14="http://schemas.microsoft.com/office/powerpoint/2010/main" val="645061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568" y="226450"/>
            <a:ext cx="1977124" cy="77878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77871" y="77234"/>
            <a:ext cx="6563561"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DOAC Clinical Trial Designs</a:t>
            </a:r>
          </a:p>
          <a:p>
            <a:pPr lvl="0">
              <a:defRPr/>
            </a:pPr>
            <a:r>
              <a:rPr lang="en-CA" sz="3200" b="1" dirty="0">
                <a:solidFill>
                  <a:srgbClr val="183059"/>
                </a:solidFill>
                <a:latin typeface="Arial Narrow" panose="020B0606020202030204" pitchFamily="34" charset="0"/>
                <a:cs typeface="Aharoni" panose="02010803020104030203" pitchFamily="2" charset="-79"/>
              </a:rPr>
              <a:t>for Extended VTE Treatment</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26299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Date Placeholder 3">
            <a:extLst>
              <a:ext uri="{FF2B5EF4-FFF2-40B4-BE49-F238E27FC236}">
                <a16:creationId xmlns:a16="http://schemas.microsoft.com/office/drawing/2014/main" id="{12461BD8-8909-419A-8676-2AFD306549ED}"/>
              </a:ext>
            </a:extLst>
          </p:cNvPr>
          <p:cNvSpPr txBox="1">
            <a:spLocks/>
          </p:cNvSpPr>
          <p:nvPr/>
        </p:nvSpPr>
        <p:spPr>
          <a:xfrm>
            <a:off x="151993" y="6163734"/>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80000"/>
              </a:lnSpc>
              <a:spcBef>
                <a:spcPct val="20000"/>
              </a:spcBef>
              <a:buFont typeface="+mj-lt"/>
              <a:buAutoNum type="arabicPeriod"/>
              <a:tabLst>
                <a:tab pos="129779" algn="l"/>
              </a:tabLst>
            </a:pPr>
            <a:endParaRPr lang="en-US" dirty="0">
              <a:solidFill>
                <a:schemeClr val="bg1"/>
              </a:solidFill>
              <a:latin typeface="Arial Narrow" panose="020B0606020202030204" pitchFamily="34" charset="0"/>
              <a:ea typeface="Arial Unicode MS" pitchFamily="34" charset="-128"/>
              <a:cs typeface="Arial" charset="0"/>
            </a:endParaRPr>
          </a:p>
          <a:p>
            <a:pPr marL="171450" indent="-171450">
              <a:lnSpc>
                <a:spcPct val="80000"/>
              </a:lnSpc>
              <a:spcBef>
                <a:spcPct val="20000"/>
              </a:spcBef>
              <a:buFont typeface="+mj-lt"/>
              <a:buAutoNum type="arabicPeriod"/>
              <a:tabLst>
                <a:tab pos="129779" algn="l"/>
              </a:tabLst>
            </a:pPr>
            <a:r>
              <a:rPr lang="en-US" dirty="0">
                <a:solidFill>
                  <a:schemeClr val="bg1"/>
                </a:solidFill>
                <a:latin typeface="Arial Narrow" panose="020B0606020202030204" pitchFamily="34" charset="0"/>
                <a:ea typeface="Arial Unicode MS" pitchFamily="34" charset="-128"/>
                <a:cs typeface="Arial Unicode MS" pitchFamily="34" charset="-128"/>
              </a:rPr>
              <a:t>Agnelli G. et al. New England J Med 2013; 368: 699-708</a:t>
            </a:r>
          </a:p>
          <a:p>
            <a:pPr marL="171450" indent="-171450">
              <a:lnSpc>
                <a:spcPct val="80000"/>
              </a:lnSpc>
              <a:spcBef>
                <a:spcPct val="20000"/>
              </a:spcBef>
              <a:buFont typeface="+mj-lt"/>
              <a:buAutoNum type="arabicPeriod"/>
              <a:tabLst>
                <a:tab pos="129779" algn="l"/>
              </a:tabLst>
            </a:pPr>
            <a:r>
              <a:rPr lang="en-US" dirty="0">
                <a:solidFill>
                  <a:schemeClr val="bg1"/>
                </a:solidFill>
                <a:latin typeface="Arial Narrow" panose="020B0606020202030204" pitchFamily="34" charset="0"/>
                <a:ea typeface="Arial Unicode MS" pitchFamily="34" charset="-128"/>
                <a:cs typeface="Arial Unicode MS" pitchFamily="34" charset="-128"/>
              </a:rPr>
              <a:t>The EINSTEIN Investigators </a:t>
            </a:r>
            <a:r>
              <a:rPr lang="en-US" i="1" dirty="0">
                <a:solidFill>
                  <a:schemeClr val="bg1"/>
                </a:solidFill>
                <a:latin typeface="Arial Narrow" panose="020B0606020202030204" pitchFamily="34" charset="0"/>
                <a:ea typeface="Arial Unicode MS" pitchFamily="34" charset="-128"/>
                <a:cs typeface="Arial Unicode MS" pitchFamily="34" charset="-128"/>
              </a:rPr>
              <a:t>New England J Med </a:t>
            </a:r>
            <a:r>
              <a:rPr lang="en-US" dirty="0">
                <a:solidFill>
                  <a:schemeClr val="bg1"/>
                </a:solidFill>
                <a:latin typeface="Arial Narrow" panose="020B0606020202030204" pitchFamily="34" charset="0"/>
                <a:ea typeface="Arial Unicode MS" pitchFamily="34" charset="-128"/>
                <a:cs typeface="Arial Unicode MS" pitchFamily="34" charset="-128"/>
              </a:rPr>
              <a:t>2010; 363: 2499-510</a:t>
            </a:r>
            <a:r>
              <a:rPr lang="en-US" dirty="0">
                <a:solidFill>
                  <a:schemeClr val="bg1"/>
                </a:solidFill>
                <a:latin typeface="Arial Narrow" panose="020B0606020202030204" pitchFamily="34" charset="0"/>
                <a:ea typeface="Arial Unicode MS" pitchFamily="34" charset="-128"/>
                <a:cs typeface="Arial" charset="0"/>
              </a:rPr>
              <a:t>1. </a:t>
            </a:r>
          </a:p>
          <a:p>
            <a:pPr marL="171450" indent="-171450">
              <a:lnSpc>
                <a:spcPct val="80000"/>
              </a:lnSpc>
              <a:spcBef>
                <a:spcPct val="20000"/>
              </a:spcBef>
              <a:buFont typeface="+mj-lt"/>
              <a:buAutoNum type="arabicPeriod"/>
              <a:tabLst>
                <a:tab pos="129779" algn="l"/>
              </a:tabLst>
            </a:pPr>
            <a:r>
              <a:rPr lang="en-US" dirty="0">
                <a:solidFill>
                  <a:schemeClr val="bg1"/>
                </a:solidFill>
                <a:latin typeface="Arial Narrow" panose="020B0606020202030204" pitchFamily="34" charset="0"/>
                <a:ea typeface="Arial Unicode MS" pitchFamily="34" charset="-128"/>
                <a:cs typeface="Arial" charset="0"/>
              </a:rPr>
              <a:t>Schulman S. et al. </a:t>
            </a:r>
            <a:r>
              <a:rPr lang="en-US" i="1" dirty="0">
                <a:solidFill>
                  <a:schemeClr val="bg1"/>
                </a:solidFill>
                <a:latin typeface="Arial Narrow" panose="020B0606020202030204" pitchFamily="34" charset="0"/>
                <a:ea typeface="Arial Unicode MS" pitchFamily="34" charset="-128"/>
                <a:cs typeface="Arial" charset="0"/>
              </a:rPr>
              <a:t>New England J Med </a:t>
            </a:r>
            <a:r>
              <a:rPr lang="en-US" dirty="0">
                <a:solidFill>
                  <a:schemeClr val="bg1"/>
                </a:solidFill>
                <a:latin typeface="Arial Narrow" panose="020B0606020202030204" pitchFamily="34" charset="0"/>
                <a:ea typeface="Arial Unicode MS" pitchFamily="34" charset="-128"/>
                <a:cs typeface="Arial" charset="0"/>
              </a:rPr>
              <a:t>2013; 368: 709-18</a:t>
            </a:r>
          </a:p>
          <a:p>
            <a:pPr fontAlgn="auto">
              <a:lnSpc>
                <a:spcPct val="90000"/>
              </a:lnSpc>
              <a:spcBef>
                <a:spcPts val="0"/>
              </a:spcBef>
              <a:spcAft>
                <a:spcPts val="0"/>
              </a:spcAft>
              <a:defRPr/>
            </a:pPr>
            <a:endParaRPr lang="en-GB" dirty="0">
              <a:solidFill>
                <a:schemeClr val="bg1"/>
              </a:solidFill>
              <a:latin typeface="Arial Narrow" panose="020B0606020202030204" pitchFamily="34" charset="0"/>
              <a:cs typeface="Candara"/>
            </a:endParaRPr>
          </a:p>
        </p:txBody>
      </p:sp>
      <p:pic>
        <p:nvPicPr>
          <p:cNvPr id="4" name="Picture 3">
            <a:extLst>
              <a:ext uri="{FF2B5EF4-FFF2-40B4-BE49-F238E27FC236}">
                <a16:creationId xmlns:a16="http://schemas.microsoft.com/office/drawing/2014/main" id="{9953380F-D767-4A30-94F1-4DB97A59C16E}"/>
              </a:ext>
            </a:extLst>
          </p:cNvPr>
          <p:cNvPicPr>
            <a:picLocks noChangeAspect="1"/>
          </p:cNvPicPr>
          <p:nvPr/>
        </p:nvPicPr>
        <p:blipFill>
          <a:blip r:embed="rId6"/>
          <a:stretch>
            <a:fillRect/>
          </a:stretch>
        </p:blipFill>
        <p:spPr>
          <a:xfrm>
            <a:off x="-48126" y="1812198"/>
            <a:ext cx="9144000" cy="32336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6245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568" y="226450"/>
            <a:ext cx="1977124" cy="77878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77871" y="157444"/>
            <a:ext cx="6563561"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Indirect Comparisons Overview: DOAC Trials for Extended VTE Treatment ≥ 6 months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15070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Date Placeholder 3">
            <a:extLst>
              <a:ext uri="{FF2B5EF4-FFF2-40B4-BE49-F238E27FC236}">
                <a16:creationId xmlns:a16="http://schemas.microsoft.com/office/drawing/2014/main" id="{12461BD8-8909-419A-8676-2AFD306549ED}"/>
              </a:ext>
            </a:extLst>
          </p:cNvPr>
          <p:cNvSpPr txBox="1">
            <a:spLocks/>
          </p:cNvSpPr>
          <p:nvPr/>
        </p:nvSpPr>
        <p:spPr>
          <a:xfrm>
            <a:off x="151993" y="6163734"/>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80000"/>
              </a:lnSpc>
              <a:spcBef>
                <a:spcPct val="20000"/>
              </a:spcBef>
              <a:buFont typeface="+mj-lt"/>
              <a:buAutoNum type="arabicPeriod"/>
              <a:tabLst>
                <a:tab pos="129779" algn="l"/>
              </a:tabLst>
            </a:pPr>
            <a:endParaRPr lang="en-US" dirty="0">
              <a:solidFill>
                <a:schemeClr val="bg1"/>
              </a:solidFill>
              <a:latin typeface="Arial Narrow" panose="020B0606020202030204" pitchFamily="34" charset="0"/>
              <a:ea typeface="Arial Unicode MS" pitchFamily="34" charset="-128"/>
              <a:cs typeface="Arial" charset="0"/>
            </a:endParaRPr>
          </a:p>
          <a:p>
            <a:pPr marL="171450" indent="-171450">
              <a:lnSpc>
                <a:spcPct val="80000"/>
              </a:lnSpc>
              <a:spcBef>
                <a:spcPct val="20000"/>
              </a:spcBef>
              <a:buFont typeface="+mj-lt"/>
              <a:buAutoNum type="arabicPeriod"/>
              <a:tabLst>
                <a:tab pos="129779" algn="l"/>
              </a:tabLst>
            </a:pPr>
            <a:r>
              <a:rPr lang="en-US" dirty="0">
                <a:solidFill>
                  <a:schemeClr val="bg1"/>
                </a:solidFill>
                <a:latin typeface="Arial Narrow" panose="020B0606020202030204" pitchFamily="34" charset="0"/>
                <a:ea typeface="Arial Unicode MS" pitchFamily="34" charset="-128"/>
                <a:cs typeface="Arial Unicode MS" pitchFamily="34" charset="-128"/>
              </a:rPr>
              <a:t>Agnelli G et al.  N </a:t>
            </a:r>
            <a:r>
              <a:rPr lang="en-US" dirty="0" err="1">
                <a:solidFill>
                  <a:schemeClr val="bg1"/>
                </a:solidFill>
                <a:latin typeface="Arial Narrow" panose="020B0606020202030204" pitchFamily="34" charset="0"/>
                <a:ea typeface="Arial Unicode MS" pitchFamily="34" charset="-128"/>
                <a:cs typeface="Arial Unicode MS" pitchFamily="34" charset="-128"/>
              </a:rPr>
              <a:t>Engl</a:t>
            </a:r>
            <a:r>
              <a:rPr lang="en-US" dirty="0">
                <a:solidFill>
                  <a:schemeClr val="bg1"/>
                </a:solidFill>
                <a:latin typeface="Arial Narrow" panose="020B0606020202030204" pitchFamily="34" charset="0"/>
                <a:ea typeface="Arial Unicode MS" pitchFamily="34" charset="-128"/>
                <a:cs typeface="Arial Unicode MS" pitchFamily="34" charset="-128"/>
              </a:rPr>
              <a:t> J Med 2013; 368: 699-708   		4 Weitz JL et all, N. Engl. J. Med. 2017. </a:t>
            </a:r>
          </a:p>
          <a:p>
            <a:pPr marL="171450" indent="-171450">
              <a:lnSpc>
                <a:spcPct val="80000"/>
              </a:lnSpc>
              <a:spcBef>
                <a:spcPct val="20000"/>
              </a:spcBef>
              <a:buFont typeface="+mj-lt"/>
              <a:buAutoNum type="arabicPeriod"/>
              <a:tabLst>
                <a:tab pos="129779" algn="l"/>
              </a:tabLst>
            </a:pPr>
            <a:r>
              <a:rPr lang="en-US" dirty="0">
                <a:solidFill>
                  <a:schemeClr val="bg1"/>
                </a:solidFill>
                <a:latin typeface="Arial Narrow" panose="020B0606020202030204" pitchFamily="34" charset="0"/>
                <a:ea typeface="Arial Unicode MS" pitchFamily="34" charset="-128"/>
                <a:cs typeface="Arial Unicode MS" pitchFamily="34" charset="-128"/>
              </a:rPr>
              <a:t>The EINSTEIN Investigators. N </a:t>
            </a:r>
            <a:r>
              <a:rPr lang="en-US" dirty="0" err="1">
                <a:solidFill>
                  <a:schemeClr val="bg1"/>
                </a:solidFill>
                <a:latin typeface="Arial Narrow" panose="020B0606020202030204" pitchFamily="34" charset="0"/>
                <a:ea typeface="Arial Unicode MS" pitchFamily="34" charset="-128"/>
                <a:cs typeface="Arial Unicode MS" pitchFamily="34" charset="-128"/>
              </a:rPr>
              <a:t>Engl</a:t>
            </a:r>
            <a:r>
              <a:rPr lang="en-US" dirty="0">
                <a:solidFill>
                  <a:schemeClr val="bg1"/>
                </a:solidFill>
                <a:latin typeface="Arial Narrow" panose="020B0606020202030204" pitchFamily="34" charset="0"/>
                <a:ea typeface="Arial Unicode MS" pitchFamily="34" charset="-128"/>
                <a:cs typeface="Arial Unicode MS" pitchFamily="34" charset="-128"/>
              </a:rPr>
              <a:t> J Med. 2010;363:2499-2510</a:t>
            </a:r>
          </a:p>
          <a:p>
            <a:pPr marL="171450" indent="-171450">
              <a:lnSpc>
                <a:spcPct val="80000"/>
              </a:lnSpc>
              <a:spcBef>
                <a:spcPct val="20000"/>
              </a:spcBef>
              <a:buFont typeface="+mj-lt"/>
              <a:buAutoNum type="arabicPeriod"/>
              <a:tabLst>
                <a:tab pos="129779" algn="l"/>
              </a:tabLst>
            </a:pPr>
            <a:r>
              <a:rPr lang="en-US" dirty="0">
                <a:solidFill>
                  <a:schemeClr val="bg1"/>
                </a:solidFill>
                <a:latin typeface="Arial Narrow" panose="020B0606020202030204" pitchFamily="34" charset="0"/>
                <a:ea typeface="Arial Unicode MS" pitchFamily="34" charset="-128"/>
                <a:cs typeface="Arial Unicode MS" pitchFamily="34" charset="-128"/>
              </a:rPr>
              <a:t>Schulman S et al. N </a:t>
            </a:r>
            <a:r>
              <a:rPr lang="en-US" dirty="0" err="1">
                <a:solidFill>
                  <a:schemeClr val="bg1"/>
                </a:solidFill>
                <a:latin typeface="Arial Narrow" panose="020B0606020202030204" pitchFamily="34" charset="0"/>
                <a:ea typeface="Arial Unicode MS" pitchFamily="34" charset="-128"/>
                <a:cs typeface="Arial Unicode MS" pitchFamily="34" charset="-128"/>
              </a:rPr>
              <a:t>Engl</a:t>
            </a:r>
            <a:r>
              <a:rPr lang="en-US" dirty="0">
                <a:solidFill>
                  <a:schemeClr val="bg1"/>
                </a:solidFill>
                <a:latin typeface="Arial Narrow" panose="020B0606020202030204" pitchFamily="34" charset="0"/>
                <a:ea typeface="Arial Unicode MS" pitchFamily="34" charset="-128"/>
                <a:cs typeface="Arial Unicode MS" pitchFamily="34" charset="-128"/>
              </a:rPr>
              <a:t> J Med. 2013; 368:709-718</a:t>
            </a:r>
          </a:p>
          <a:p>
            <a:pPr fontAlgn="auto">
              <a:lnSpc>
                <a:spcPct val="90000"/>
              </a:lnSpc>
              <a:spcBef>
                <a:spcPts val="0"/>
              </a:spcBef>
              <a:spcAft>
                <a:spcPts val="0"/>
              </a:spcAft>
              <a:defRPr/>
            </a:pPr>
            <a:endParaRPr lang="en-GB" dirty="0">
              <a:solidFill>
                <a:schemeClr val="bg1"/>
              </a:solidFill>
              <a:latin typeface="Arial Narrow" panose="020B0606020202030204" pitchFamily="34" charset="0"/>
              <a:cs typeface="Candara"/>
            </a:endParaRPr>
          </a:p>
        </p:txBody>
      </p:sp>
      <p:pic>
        <p:nvPicPr>
          <p:cNvPr id="2" name="Picture 1">
            <a:extLst>
              <a:ext uri="{FF2B5EF4-FFF2-40B4-BE49-F238E27FC236}">
                <a16:creationId xmlns:a16="http://schemas.microsoft.com/office/drawing/2014/main" id="{B92D876F-73BC-4A30-8570-E5E917F16438}"/>
              </a:ext>
            </a:extLst>
          </p:cNvPr>
          <p:cNvPicPr>
            <a:picLocks noChangeAspect="1"/>
          </p:cNvPicPr>
          <p:nvPr/>
        </p:nvPicPr>
        <p:blipFill>
          <a:blip r:embed="rId6"/>
          <a:stretch>
            <a:fillRect/>
          </a:stretch>
        </p:blipFill>
        <p:spPr>
          <a:xfrm>
            <a:off x="839070" y="1296174"/>
            <a:ext cx="7214815" cy="4148397"/>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E923917F-94CC-4402-B2D2-CACE24A9AE3C}"/>
              </a:ext>
            </a:extLst>
          </p:cNvPr>
          <p:cNvSpPr>
            <a:spLocks noChangeArrowheads="1"/>
          </p:cNvSpPr>
          <p:nvPr/>
        </p:nvSpPr>
        <p:spPr bwMode="auto">
          <a:xfrm>
            <a:off x="4746128" y="5476514"/>
            <a:ext cx="2913062" cy="307777"/>
          </a:xfrm>
          <a:prstGeom prst="rect">
            <a:avLst/>
          </a:prstGeom>
          <a:noFill/>
          <a:ln w="9525">
            <a:noFill/>
            <a:miter lim="800000"/>
            <a:headEnd/>
            <a:tailEnd/>
          </a:ln>
        </p:spPr>
        <p:txBody>
          <a:bodyPr>
            <a:spAutoFit/>
          </a:bodyPr>
          <a:lstStyle/>
          <a:p>
            <a:r>
              <a:rPr lang="en-US" sz="1400" b="1" dirty="0">
                <a:solidFill>
                  <a:srgbClr val="595959"/>
                </a:solidFill>
                <a:latin typeface="Arial Narrow" panose="020B0606020202030204" pitchFamily="34" charset="0"/>
                <a:cs typeface="Candara"/>
              </a:rPr>
              <a:t>Significant increase p&lt;0.05</a:t>
            </a:r>
          </a:p>
        </p:txBody>
      </p:sp>
      <p:sp>
        <p:nvSpPr>
          <p:cNvPr id="15" name="Rectangle 14">
            <a:extLst>
              <a:ext uri="{FF2B5EF4-FFF2-40B4-BE49-F238E27FC236}">
                <a16:creationId xmlns:a16="http://schemas.microsoft.com/office/drawing/2014/main" id="{44CC9B8D-21BF-4BB1-901D-686ECB20226F}"/>
              </a:ext>
            </a:extLst>
          </p:cNvPr>
          <p:cNvSpPr/>
          <p:nvPr/>
        </p:nvSpPr>
        <p:spPr>
          <a:xfrm>
            <a:off x="2111327" y="5476514"/>
            <a:ext cx="2265364" cy="307777"/>
          </a:xfrm>
          <a:prstGeom prst="rect">
            <a:avLst/>
          </a:prstGeom>
        </p:spPr>
        <p:txBody>
          <a:bodyPr wrap="none">
            <a:spAutoFit/>
          </a:bodyPr>
          <a:lstStyle/>
          <a:p>
            <a:r>
              <a:rPr lang="en-GB" sz="1400" b="1" dirty="0">
                <a:solidFill>
                  <a:srgbClr val="595959"/>
                </a:solidFill>
                <a:latin typeface="Arial Narrow" panose="020B0606020202030204" pitchFamily="34" charset="0"/>
                <a:cs typeface="Candara"/>
              </a:rPr>
              <a:t>NS = no significant difference</a:t>
            </a:r>
            <a:endParaRPr lang="en-CA" sz="1400" b="1" dirty="0">
              <a:solidFill>
                <a:srgbClr val="595959"/>
              </a:solidFill>
              <a:latin typeface="Arial Narrow" panose="020B0606020202030204" pitchFamily="34" charset="0"/>
              <a:cs typeface="Candara"/>
            </a:endParaRPr>
          </a:p>
        </p:txBody>
      </p:sp>
      <p:sp>
        <p:nvSpPr>
          <p:cNvPr id="20" name="Arrow: Striped Right 19">
            <a:extLst>
              <a:ext uri="{FF2B5EF4-FFF2-40B4-BE49-F238E27FC236}">
                <a16:creationId xmlns:a16="http://schemas.microsoft.com/office/drawing/2014/main" id="{521EA449-426A-4A03-8B05-3CAFC5B82637}"/>
              </a:ext>
            </a:extLst>
          </p:cNvPr>
          <p:cNvSpPr/>
          <p:nvPr/>
        </p:nvSpPr>
        <p:spPr>
          <a:xfrm rot="16200000">
            <a:off x="4455328" y="5528102"/>
            <a:ext cx="274320" cy="18288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2E72D2-EBDE-4FF0-B2FA-6BD533FE1C8F}"/>
              </a:ext>
            </a:extLst>
          </p:cNvPr>
          <p:cNvSpPr/>
          <p:nvPr/>
        </p:nvSpPr>
        <p:spPr>
          <a:xfrm>
            <a:off x="6838628" y="5506509"/>
            <a:ext cx="731290" cy="230832"/>
          </a:xfrm>
          <a:prstGeom prst="rect">
            <a:avLst/>
          </a:prstGeom>
        </p:spPr>
        <p:txBody>
          <a:bodyPr wrap="none">
            <a:spAutoFit/>
          </a:bodyPr>
          <a:lstStyle/>
          <a:p>
            <a:r>
              <a:rPr lang="en-US" sz="900" b="1" i="1" dirty="0">
                <a:solidFill>
                  <a:schemeClr val="tx1">
                    <a:lumMod val="65000"/>
                    <a:lumOff val="35000"/>
                  </a:schemeClr>
                </a:solidFill>
                <a:latin typeface="Arial Narrow" panose="020B0606020202030204" pitchFamily="34" charset="0"/>
                <a:cs typeface="Candara"/>
              </a:rPr>
              <a:t>*not studied</a:t>
            </a:r>
          </a:p>
        </p:txBody>
      </p:sp>
      <p:sp>
        <p:nvSpPr>
          <p:cNvPr id="23" name="Rectangle 20">
            <a:extLst>
              <a:ext uri="{FF2B5EF4-FFF2-40B4-BE49-F238E27FC236}">
                <a16:creationId xmlns:a16="http://schemas.microsoft.com/office/drawing/2014/main" id="{A282C38A-9E10-4362-96C2-1292FA35C5FC}"/>
              </a:ext>
            </a:extLst>
          </p:cNvPr>
          <p:cNvSpPr>
            <a:spLocks noChangeArrowheads="1"/>
          </p:cNvSpPr>
          <p:nvPr/>
        </p:nvSpPr>
        <p:spPr bwMode="auto">
          <a:xfrm>
            <a:off x="722460" y="5730467"/>
            <a:ext cx="7740056" cy="523220"/>
          </a:xfrm>
          <a:prstGeom prst="rect">
            <a:avLst/>
          </a:prstGeom>
          <a:noFill/>
          <a:ln w="9525">
            <a:noFill/>
            <a:miter lim="800000"/>
            <a:headEnd/>
            <a:tailEnd/>
          </a:ln>
        </p:spPr>
        <p:txBody>
          <a:bodyPr wrap="square">
            <a:spAutoFit/>
          </a:bodyPr>
          <a:lstStyle/>
          <a:p>
            <a:pPr algn="ctr"/>
            <a:r>
              <a:rPr lang="en-US" sz="1400" b="1" i="1" dirty="0">
                <a:latin typeface="Arial Narrow" panose="020B0606020202030204" pitchFamily="34" charset="0"/>
                <a:cs typeface="Candara"/>
              </a:rPr>
              <a:t>To date there are no head-to-head trials between DOACs, therefore comparative efficacy and safety have not been established</a:t>
            </a:r>
          </a:p>
        </p:txBody>
      </p:sp>
    </p:spTree>
    <p:extLst>
      <p:ext uri="{BB962C8B-B14F-4D97-AF65-F5344CB8AC3E}">
        <p14:creationId xmlns:p14="http://schemas.microsoft.com/office/powerpoint/2010/main" val="316447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259639" y="1491556"/>
            <a:ext cx="5722436" cy="3785652"/>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CA" sz="2000" b="1" dirty="0">
                <a:latin typeface="Arial Narrow" panose="020B0606020202030204" pitchFamily="34" charset="0"/>
              </a:rPr>
              <a:t>Stella is a busy Assistant Marketing Director. </a:t>
            </a:r>
          </a:p>
          <a:p>
            <a:pPr>
              <a:buClr>
                <a:srgbClr val="00B0F0"/>
              </a:buClr>
            </a:pPr>
            <a:endParaRPr lang="en-CA" sz="20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000" b="1" dirty="0">
                <a:latin typeface="Arial Narrow" panose="020B0606020202030204" pitchFamily="34" charset="0"/>
              </a:rPr>
              <a:t>She comes in for an appointment complaining of lower leg pain for the past 2 days and some leg swelling which is unlike anything she has experienced before.  </a:t>
            </a:r>
          </a:p>
          <a:p>
            <a:pPr>
              <a:buClr>
                <a:srgbClr val="00B0F0"/>
              </a:buClr>
            </a:pPr>
            <a:endParaRPr lang="en-CA" sz="20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000" b="1" dirty="0">
                <a:latin typeface="Arial Narrow" panose="020B0606020202030204" pitchFamily="34" charset="0"/>
              </a:rPr>
              <a:t>She recently returned from a business trip which included a 10 hour flight.</a:t>
            </a:r>
          </a:p>
          <a:p>
            <a:pPr>
              <a:buClr>
                <a:srgbClr val="00B0F0"/>
              </a:buClr>
            </a:pPr>
            <a:endParaRPr lang="en-CA" sz="2000" b="1" dirty="0">
              <a:latin typeface="Arial Narrow" panose="020B0606020202030204" pitchFamily="34" charset="0"/>
            </a:endParaRPr>
          </a:p>
          <a:p>
            <a:pPr marL="342900" indent="-342900">
              <a:buClr>
                <a:srgbClr val="00B0F0"/>
              </a:buClr>
              <a:buFont typeface="Wingdings" panose="05000000000000000000" pitchFamily="2" charset="2"/>
              <a:buChar char="§"/>
            </a:pPr>
            <a:r>
              <a:rPr lang="en-CA" sz="2000" b="1" dirty="0">
                <a:latin typeface="Arial Narrow" panose="020B0606020202030204" pitchFamily="34" charset="0"/>
              </a:rPr>
              <a:t>She does not have a cough, shortness of breath, chest or back pain. </a:t>
            </a: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830997"/>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10</a:t>
            </a:r>
            <a:endParaRPr kumimoji="0" lang="en-US" sz="48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956403" y="5280547"/>
            <a:ext cx="1257348" cy="1433728"/>
          </a:xfrm>
          <a:prstGeom prst="rect">
            <a:avLst/>
          </a:prstGeom>
        </p:spPr>
      </p:pic>
      <p:pic>
        <p:nvPicPr>
          <p:cNvPr id="14" name="Picture 13" descr="Clinical-conandrum-Logo-2019_dec.png">
            <a:extLst>
              <a:ext uri="{FF2B5EF4-FFF2-40B4-BE49-F238E27FC236}">
                <a16:creationId xmlns:a16="http://schemas.microsoft.com/office/drawing/2014/main" id="{7DF58D8C-D38E-4C74-A3D0-3A88A4656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2" name="TextBox 11">
            <a:extLst>
              <a:ext uri="{FF2B5EF4-FFF2-40B4-BE49-F238E27FC236}">
                <a16:creationId xmlns:a16="http://schemas.microsoft.com/office/drawing/2014/main" id="{D512669C-4E5D-4BB9-989E-404FDD9C6BC3}"/>
              </a:ext>
            </a:extLst>
          </p:cNvPr>
          <p:cNvSpPr txBox="1"/>
          <p:nvPr/>
        </p:nvSpPr>
        <p:spPr>
          <a:xfrm>
            <a:off x="-417253" y="1455545"/>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Stella</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35 years old</a:t>
            </a:r>
          </a:p>
        </p:txBody>
      </p:sp>
      <p:pic>
        <p:nvPicPr>
          <p:cNvPr id="16" name="Picture 15" descr="A person wearing a dress&#10;&#10;Description automatically generated">
            <a:extLst>
              <a:ext uri="{FF2B5EF4-FFF2-40B4-BE49-F238E27FC236}">
                <a16:creationId xmlns:a16="http://schemas.microsoft.com/office/drawing/2014/main" id="{3F32F51B-CB25-4FCF-9B9C-D0F87F5E83E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161925" y="1884509"/>
            <a:ext cx="3319282" cy="4965644"/>
          </a:xfrm>
          <a:prstGeom prst="rect">
            <a:avLst/>
          </a:prstGeom>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568" y="226450"/>
            <a:ext cx="1977124" cy="77878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77871" y="157444"/>
            <a:ext cx="6563561"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CHEST Recommendations on Duration of Anticoagulant Therapy for DVT</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15070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Date Placeholder 3">
            <a:extLst>
              <a:ext uri="{FF2B5EF4-FFF2-40B4-BE49-F238E27FC236}">
                <a16:creationId xmlns:a16="http://schemas.microsoft.com/office/drawing/2014/main" id="{12461BD8-8909-419A-8676-2AFD306549ED}"/>
              </a:ext>
            </a:extLst>
          </p:cNvPr>
          <p:cNvSpPr txBox="1">
            <a:spLocks/>
          </p:cNvSpPr>
          <p:nvPr/>
        </p:nvSpPr>
        <p:spPr>
          <a:xfrm>
            <a:off x="151993" y="6110569"/>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80000"/>
              </a:lnSpc>
              <a:spcBef>
                <a:spcPct val="20000"/>
              </a:spcBef>
              <a:buFont typeface="+mj-lt"/>
              <a:buAutoNum type="arabicPeriod"/>
              <a:tabLst>
                <a:tab pos="129779" algn="l"/>
              </a:tabLst>
            </a:pPr>
            <a:endParaRPr lang="en-US" dirty="0">
              <a:solidFill>
                <a:schemeClr val="bg1"/>
              </a:solidFill>
              <a:latin typeface="Arial Narrow" panose="020B0606020202030204" pitchFamily="34" charset="0"/>
              <a:ea typeface="Arial Unicode MS" pitchFamily="34" charset="-128"/>
              <a:cs typeface="Arial" charset="0"/>
            </a:endParaRPr>
          </a:p>
          <a:p>
            <a:pPr>
              <a:lnSpc>
                <a:spcPct val="80000"/>
              </a:lnSpc>
              <a:spcBef>
                <a:spcPct val="20000"/>
              </a:spcBef>
              <a:tabLst>
                <a:tab pos="129779" algn="l"/>
              </a:tabLst>
            </a:pPr>
            <a:r>
              <a:rPr lang="en-US" sz="1000" dirty="0">
                <a:solidFill>
                  <a:schemeClr val="bg1"/>
                </a:solidFill>
                <a:latin typeface="Arial Narrow" panose="020B0606020202030204" pitchFamily="34" charset="0"/>
                <a:ea typeface="Arial Unicode MS" pitchFamily="34" charset="-128"/>
                <a:cs typeface="Arial Unicode MS" pitchFamily="34" charset="-128"/>
              </a:rPr>
              <a:t>DVT, deep vein thrombosis</a:t>
            </a:r>
          </a:p>
          <a:p>
            <a:pPr>
              <a:lnSpc>
                <a:spcPct val="80000"/>
              </a:lnSpc>
              <a:spcBef>
                <a:spcPct val="20000"/>
              </a:spcBef>
              <a:tabLst>
                <a:tab pos="129779" algn="l"/>
              </a:tabLst>
            </a:pPr>
            <a:r>
              <a:rPr lang="en-US" dirty="0">
                <a:solidFill>
                  <a:schemeClr val="bg1"/>
                </a:solidFill>
                <a:latin typeface="Arial Narrow" panose="020B0606020202030204" pitchFamily="34" charset="0"/>
                <a:ea typeface="Arial Unicode MS" pitchFamily="34" charset="-128"/>
                <a:cs typeface="Arial Unicode MS" pitchFamily="34" charset="-128"/>
              </a:rPr>
              <a:t>Kearon C et al. Chest 2016; 149:315-52.</a:t>
            </a:r>
          </a:p>
          <a:p>
            <a:pPr fontAlgn="auto">
              <a:lnSpc>
                <a:spcPct val="90000"/>
              </a:lnSpc>
              <a:spcBef>
                <a:spcPts val="0"/>
              </a:spcBef>
              <a:spcAft>
                <a:spcPts val="0"/>
              </a:spcAft>
              <a:defRPr/>
            </a:pPr>
            <a:endParaRPr lang="en-GB" dirty="0">
              <a:solidFill>
                <a:schemeClr val="bg1"/>
              </a:solidFill>
              <a:latin typeface="Arial Narrow" panose="020B0606020202030204" pitchFamily="34" charset="0"/>
              <a:cs typeface="Candara"/>
            </a:endParaRPr>
          </a:p>
        </p:txBody>
      </p:sp>
      <p:graphicFrame>
        <p:nvGraphicFramePr>
          <p:cNvPr id="28" name="Table 27">
            <a:extLst>
              <a:ext uri="{FF2B5EF4-FFF2-40B4-BE49-F238E27FC236}">
                <a16:creationId xmlns:a16="http://schemas.microsoft.com/office/drawing/2014/main" id="{F903ADE3-B12E-4274-9526-3F24DC6DB96D}"/>
              </a:ext>
            </a:extLst>
          </p:cNvPr>
          <p:cNvGraphicFramePr>
            <a:graphicFrameLocks noGrp="1"/>
          </p:cNvGraphicFramePr>
          <p:nvPr>
            <p:extLst>
              <p:ext uri="{D42A27DB-BD31-4B8C-83A1-F6EECF244321}">
                <p14:modId xmlns:p14="http://schemas.microsoft.com/office/powerpoint/2010/main" val="2809471665"/>
              </p:ext>
            </p:extLst>
          </p:nvPr>
        </p:nvGraphicFramePr>
        <p:xfrm>
          <a:off x="6356360" y="3112856"/>
          <a:ext cx="2522586" cy="579120"/>
        </p:xfrm>
        <a:graphic>
          <a:graphicData uri="http://schemas.openxmlformats.org/drawingml/2006/table">
            <a:tbl>
              <a:tblPr firstRow="1" bandRow="1"/>
              <a:tblGrid>
                <a:gridCol w="2522586">
                  <a:extLst>
                    <a:ext uri="{9D8B030D-6E8A-4147-A177-3AD203B41FA5}">
                      <a16:colId xmlns:a16="http://schemas.microsoft.com/office/drawing/2014/main" val="1297016958"/>
                    </a:ext>
                  </a:extLst>
                </a:gridCol>
              </a:tblGrid>
              <a:tr h="5791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kern="1200" dirty="0">
                          <a:solidFill>
                            <a:schemeClr val="tx1"/>
                          </a:solidFill>
                          <a:latin typeface="Arial Narrow" panose="020B0606020202030204" pitchFamily="34" charset="0"/>
                        </a:rPr>
                        <a:t>≥1 unprovoked proximal DVT</a:t>
                      </a:r>
                    </a:p>
                  </a:txBody>
                  <a:tcPr marL="274320" anchor="ctr">
                    <a:lnL w="12700" cmpd="sng">
                      <a:noFill/>
                    </a:lnL>
                    <a:lnR w="12700" cmpd="sng">
                      <a:noFill/>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3678449"/>
                  </a:ext>
                </a:extLst>
              </a:tr>
            </a:tbl>
          </a:graphicData>
        </a:graphic>
      </p:graphicFrame>
      <p:sp>
        <p:nvSpPr>
          <p:cNvPr id="29" name="Freeform: Shape 28">
            <a:extLst>
              <a:ext uri="{FF2B5EF4-FFF2-40B4-BE49-F238E27FC236}">
                <a16:creationId xmlns:a16="http://schemas.microsoft.com/office/drawing/2014/main" id="{BAB7A7CA-5257-472F-B3CB-46193E3D9F4D}"/>
              </a:ext>
            </a:extLst>
          </p:cNvPr>
          <p:cNvSpPr/>
          <p:nvPr/>
        </p:nvSpPr>
        <p:spPr>
          <a:xfrm>
            <a:off x="4876577" y="2575475"/>
            <a:ext cx="1653886" cy="1653882"/>
          </a:xfrm>
          <a:custGeom>
            <a:avLst/>
            <a:gdLst>
              <a:gd name="connsiteX0" fmla="*/ 0 w 952127"/>
              <a:gd name="connsiteY0" fmla="*/ 476064 h 952127"/>
              <a:gd name="connsiteX1" fmla="*/ 476064 w 952127"/>
              <a:gd name="connsiteY1" fmla="*/ 0 h 952127"/>
              <a:gd name="connsiteX2" fmla="*/ 952128 w 952127"/>
              <a:gd name="connsiteY2" fmla="*/ 476064 h 952127"/>
              <a:gd name="connsiteX3" fmla="*/ 476064 w 952127"/>
              <a:gd name="connsiteY3" fmla="*/ 952128 h 952127"/>
              <a:gd name="connsiteX4" fmla="*/ 0 w 952127"/>
              <a:gd name="connsiteY4" fmla="*/ 476064 h 95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27" h="952127">
                <a:moveTo>
                  <a:pt x="0" y="476064"/>
                </a:moveTo>
                <a:cubicBezTo>
                  <a:pt x="0" y="213141"/>
                  <a:pt x="213141" y="0"/>
                  <a:pt x="476064" y="0"/>
                </a:cubicBezTo>
                <a:cubicBezTo>
                  <a:pt x="738987" y="0"/>
                  <a:pt x="952128" y="213141"/>
                  <a:pt x="952128" y="476064"/>
                </a:cubicBezTo>
                <a:cubicBezTo>
                  <a:pt x="952128" y="738987"/>
                  <a:pt x="738987" y="952128"/>
                  <a:pt x="476064" y="952128"/>
                </a:cubicBezTo>
                <a:cubicBezTo>
                  <a:pt x="213141" y="952128"/>
                  <a:pt x="0" y="738987"/>
                  <a:pt x="0" y="476064"/>
                </a:cubicBezTo>
                <a:close/>
              </a:path>
            </a:pathLst>
          </a:custGeom>
          <a:gradFill flip="none" rotWithShape="1">
            <a:gsLst>
              <a:gs pos="0">
                <a:srgbClr val="5BCCDF">
                  <a:shade val="30000"/>
                  <a:satMod val="115000"/>
                </a:srgbClr>
              </a:gs>
              <a:gs pos="50000">
                <a:srgbClr val="5BCCDF">
                  <a:shade val="67500"/>
                  <a:satMod val="115000"/>
                </a:srgbClr>
              </a:gs>
              <a:gs pos="100000">
                <a:srgbClr val="5BCCDF">
                  <a:shade val="100000"/>
                  <a:satMod val="115000"/>
                </a:srgbClr>
              </a:gs>
            </a:gsLst>
            <a:lin ang="2700000" scaled="1"/>
            <a:tileRect/>
          </a:gradFill>
          <a:ln w="12700" cap="flat" cmpd="sng" algn="ctr">
            <a:noFill/>
            <a:prstDash val="solid"/>
            <a:miter lim="800000"/>
          </a:ln>
          <a:effectLst>
            <a:outerShdw blurRad="50800" dist="38100" dir="2700000" algn="tl" rotWithShape="0">
              <a:prstClr val="black">
                <a:alpha val="40000"/>
              </a:prstClr>
            </a:outerShdw>
          </a:effectLst>
        </p:spPr>
        <p:txBody>
          <a:bodyPr spcFirstLastPara="0" vert="horz" wrap="square" lIns="139436" tIns="139436" rIns="139436" bIns="139436" numCol="1" spcCol="1270" anchor="ctr" anchorCtr="0">
            <a:noAutofit/>
          </a:bodyPr>
          <a:lstStyle/>
          <a:p>
            <a:pPr marL="0" marR="0" lvl="0" indent="0" algn="ctr" defTabSz="533387" eaLnBrk="1" fontAlgn="auto" latinLnBrk="0" hangingPunct="1">
              <a:lnSpc>
                <a:spcPct val="90000"/>
              </a:lnSpc>
              <a:spcBef>
                <a:spcPct val="0"/>
              </a:spcBef>
              <a:spcAft>
                <a:spcPct val="35000"/>
              </a:spcAft>
              <a:buClrTx/>
              <a:buSzTx/>
              <a:buFontTx/>
              <a:buNone/>
              <a:tabLst/>
              <a:defRPr/>
            </a:pPr>
            <a:r>
              <a:rPr kumimoji="0" lang="en-CA" sz="2400" b="1" i="0" u="none" strike="noStrike" kern="0" cap="none" spc="0" normalizeH="0" baseline="0" noProof="0" dirty="0">
                <a:ln>
                  <a:noFill/>
                </a:ln>
                <a:solidFill>
                  <a:prstClr val="white"/>
                </a:solidFill>
                <a:effectLst/>
                <a:uLnTx/>
                <a:uFillTx/>
                <a:latin typeface="Arial Narrow" panose="020B0606020202030204" pitchFamily="34" charset="0"/>
              </a:rPr>
              <a:t>Extended</a:t>
            </a:r>
            <a:endParaRPr kumimoji="0" lang="fr-CA" sz="2400" b="1" i="0" u="none" strike="noStrike" kern="0" cap="none" spc="0" normalizeH="0" baseline="0" noProof="0" dirty="0">
              <a:ln>
                <a:noFill/>
              </a:ln>
              <a:solidFill>
                <a:prstClr val="white"/>
              </a:solidFill>
              <a:effectLst/>
              <a:uLnTx/>
              <a:uFillTx/>
              <a:latin typeface="Arial Narrow" panose="020B0606020202030204" pitchFamily="34" charset="0"/>
            </a:endParaRPr>
          </a:p>
        </p:txBody>
      </p:sp>
      <p:graphicFrame>
        <p:nvGraphicFramePr>
          <p:cNvPr id="30" name="Table 29">
            <a:extLst>
              <a:ext uri="{FF2B5EF4-FFF2-40B4-BE49-F238E27FC236}">
                <a16:creationId xmlns:a16="http://schemas.microsoft.com/office/drawing/2014/main" id="{373FDEE7-B360-470B-93A2-D997CDC1A9E8}"/>
              </a:ext>
            </a:extLst>
          </p:cNvPr>
          <p:cNvGraphicFramePr>
            <a:graphicFrameLocks noGrp="1"/>
          </p:cNvGraphicFramePr>
          <p:nvPr>
            <p:extLst>
              <p:ext uri="{D42A27DB-BD31-4B8C-83A1-F6EECF244321}">
                <p14:modId xmlns:p14="http://schemas.microsoft.com/office/powerpoint/2010/main" val="2125935560"/>
              </p:ext>
            </p:extLst>
          </p:nvPr>
        </p:nvGraphicFramePr>
        <p:xfrm>
          <a:off x="2049414" y="2931609"/>
          <a:ext cx="2522586" cy="941614"/>
        </p:xfrm>
        <a:graphic>
          <a:graphicData uri="http://schemas.openxmlformats.org/drawingml/2006/table">
            <a:tbl>
              <a:tblPr firstRow="1" bandRow="1"/>
              <a:tblGrid>
                <a:gridCol w="2522586">
                  <a:extLst>
                    <a:ext uri="{9D8B030D-6E8A-4147-A177-3AD203B41FA5}">
                      <a16:colId xmlns:a16="http://schemas.microsoft.com/office/drawing/2014/main" val="1297016958"/>
                    </a:ext>
                  </a:extLst>
                </a:gridCol>
              </a:tblGrid>
              <a:tr h="47080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kern="1200" dirty="0">
                          <a:solidFill>
                            <a:schemeClr val="tx1"/>
                          </a:solidFill>
                          <a:latin typeface="Arial Narrow" panose="020B0606020202030204" pitchFamily="34" charset="0"/>
                        </a:rPr>
                        <a:t>Provoked DVT</a:t>
                      </a:r>
                      <a:endParaRPr lang="fr-CA" sz="1600" b="1" kern="1200" dirty="0">
                        <a:solidFill>
                          <a:schemeClr val="tx1"/>
                        </a:solidFill>
                        <a:latin typeface="Arial Narrow" panose="020B0606020202030204" pitchFamily="34" charset="0"/>
                      </a:endParaRPr>
                    </a:p>
                  </a:txBody>
                  <a:tcPr marL="274320" anchor="ctr">
                    <a:lnL w="12700" cmpd="sng">
                      <a:noFill/>
                    </a:lnL>
                    <a:lnR w="12700" cmpd="sng">
                      <a:noFill/>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3678449"/>
                  </a:ext>
                </a:extLst>
              </a:tr>
              <a:tr h="470807">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kern="1200" dirty="0">
                          <a:solidFill>
                            <a:schemeClr val="tx1"/>
                          </a:solidFill>
                          <a:latin typeface="Arial Narrow" panose="020B0606020202030204" pitchFamily="34" charset="0"/>
                        </a:rPr>
                        <a:t>Unprovoked distal DVT</a:t>
                      </a:r>
                      <a:endParaRPr lang="fr-CA" sz="1600" b="1" kern="1200" dirty="0">
                        <a:solidFill>
                          <a:schemeClr val="tx1"/>
                        </a:solidFill>
                        <a:latin typeface="Arial Narrow" panose="020B0606020202030204" pitchFamily="34" charset="0"/>
                      </a:endParaRPr>
                    </a:p>
                  </a:txBody>
                  <a:tcPr marL="274320" anchor="ctr">
                    <a:lnL w="12700" cmpd="sng">
                      <a:noFill/>
                    </a:lnL>
                    <a:lnR w="12700" cmpd="sng">
                      <a:noFill/>
                    </a:lnR>
                    <a:lnT w="635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2221950"/>
                  </a:ext>
                </a:extLst>
              </a:tr>
            </a:tbl>
          </a:graphicData>
        </a:graphic>
      </p:graphicFrame>
      <p:sp>
        <p:nvSpPr>
          <p:cNvPr id="31" name="Freeform: Shape 30">
            <a:extLst>
              <a:ext uri="{FF2B5EF4-FFF2-40B4-BE49-F238E27FC236}">
                <a16:creationId xmlns:a16="http://schemas.microsoft.com/office/drawing/2014/main" id="{A2823F46-CBE3-44AF-AAD7-57B7E4F385AE}"/>
              </a:ext>
            </a:extLst>
          </p:cNvPr>
          <p:cNvSpPr/>
          <p:nvPr/>
        </p:nvSpPr>
        <p:spPr>
          <a:xfrm>
            <a:off x="579438" y="2575475"/>
            <a:ext cx="1653886" cy="1653882"/>
          </a:xfrm>
          <a:custGeom>
            <a:avLst/>
            <a:gdLst>
              <a:gd name="connsiteX0" fmla="*/ 0 w 952127"/>
              <a:gd name="connsiteY0" fmla="*/ 476064 h 952127"/>
              <a:gd name="connsiteX1" fmla="*/ 476064 w 952127"/>
              <a:gd name="connsiteY1" fmla="*/ 0 h 952127"/>
              <a:gd name="connsiteX2" fmla="*/ 952128 w 952127"/>
              <a:gd name="connsiteY2" fmla="*/ 476064 h 952127"/>
              <a:gd name="connsiteX3" fmla="*/ 476064 w 952127"/>
              <a:gd name="connsiteY3" fmla="*/ 952128 h 952127"/>
              <a:gd name="connsiteX4" fmla="*/ 0 w 952127"/>
              <a:gd name="connsiteY4" fmla="*/ 476064 h 95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27" h="952127">
                <a:moveTo>
                  <a:pt x="0" y="476064"/>
                </a:moveTo>
                <a:cubicBezTo>
                  <a:pt x="0" y="213141"/>
                  <a:pt x="213141" y="0"/>
                  <a:pt x="476064" y="0"/>
                </a:cubicBezTo>
                <a:cubicBezTo>
                  <a:pt x="738987" y="0"/>
                  <a:pt x="952128" y="213141"/>
                  <a:pt x="952128" y="476064"/>
                </a:cubicBezTo>
                <a:cubicBezTo>
                  <a:pt x="952128" y="738987"/>
                  <a:pt x="738987" y="952128"/>
                  <a:pt x="476064" y="952128"/>
                </a:cubicBezTo>
                <a:cubicBezTo>
                  <a:pt x="213141" y="952128"/>
                  <a:pt x="0" y="738987"/>
                  <a:pt x="0" y="476064"/>
                </a:cubicBezTo>
                <a:close/>
              </a:path>
            </a:pathLst>
          </a:custGeom>
          <a:gradFill flip="none" rotWithShape="1">
            <a:gsLst>
              <a:gs pos="0">
                <a:srgbClr val="19325C">
                  <a:shade val="30000"/>
                  <a:satMod val="115000"/>
                </a:srgbClr>
              </a:gs>
              <a:gs pos="50000">
                <a:srgbClr val="19325C">
                  <a:shade val="67500"/>
                  <a:satMod val="115000"/>
                </a:srgbClr>
              </a:gs>
              <a:gs pos="100000">
                <a:srgbClr val="19325C">
                  <a:shade val="100000"/>
                  <a:satMod val="115000"/>
                </a:srgbClr>
              </a:gs>
            </a:gsLst>
            <a:lin ang="2700000" scaled="1"/>
            <a:tileRect/>
          </a:gradFill>
          <a:ln w="12700" cap="flat" cmpd="sng" algn="ctr">
            <a:noFill/>
            <a:prstDash val="solid"/>
            <a:miter lim="800000"/>
          </a:ln>
          <a:effectLst>
            <a:outerShdw blurRad="50800" dist="38100" dir="2700000" algn="tl" rotWithShape="0">
              <a:prstClr val="black">
                <a:alpha val="40000"/>
              </a:prstClr>
            </a:outerShdw>
          </a:effectLst>
        </p:spPr>
        <p:txBody>
          <a:bodyPr spcFirstLastPara="0" vert="horz" wrap="square" lIns="139436" tIns="139436" rIns="139436" bIns="139436" numCol="1" spcCol="1270" anchor="ctr" anchorCtr="0">
            <a:noAutofit/>
          </a:bodyPr>
          <a:lstStyle/>
          <a:p>
            <a:pPr marL="0" marR="0" lvl="0" indent="0" algn="ctr" defTabSz="533387" eaLnBrk="1" fontAlgn="auto" latinLnBrk="0" hangingPunct="1">
              <a:lnSpc>
                <a:spcPct val="90000"/>
              </a:lnSpc>
              <a:spcBef>
                <a:spcPct val="0"/>
              </a:spcBef>
              <a:spcAft>
                <a:spcPct val="35000"/>
              </a:spcAft>
              <a:buClrTx/>
              <a:buSzTx/>
              <a:buFontTx/>
              <a:buNone/>
              <a:tabLst/>
              <a:defRPr/>
            </a:pPr>
            <a:r>
              <a:rPr kumimoji="0" lang="en-CA" sz="2400" b="1" i="0" u="none" strike="noStrike" kern="0" cap="none" spc="0" normalizeH="0" baseline="0" noProof="0" dirty="0">
                <a:ln>
                  <a:noFill/>
                </a:ln>
                <a:solidFill>
                  <a:prstClr val="white"/>
                </a:solidFill>
                <a:effectLst/>
                <a:uLnTx/>
                <a:uFillTx/>
                <a:latin typeface="Arial Narrow" panose="020B0606020202030204" pitchFamily="34" charset="0"/>
              </a:rPr>
              <a:t>3 months</a:t>
            </a:r>
            <a:endParaRPr kumimoji="0" lang="fr-CA" sz="2400" b="1" i="0" u="none" strike="noStrike" kern="0" cap="none" spc="0" normalizeH="0" baseline="0" noProof="0" dirty="0">
              <a:ln>
                <a:noFill/>
              </a:ln>
              <a:solidFill>
                <a:prstClr val="white"/>
              </a:solidFill>
              <a:effectLst/>
              <a:uLnTx/>
              <a:uFillTx/>
              <a:latin typeface="Arial Narrow" panose="020B0606020202030204" pitchFamily="34" charset="0"/>
            </a:endParaRPr>
          </a:p>
        </p:txBody>
      </p:sp>
    </p:spTree>
    <p:extLst>
      <p:ext uri="{BB962C8B-B14F-4D97-AF65-F5344CB8AC3E}">
        <p14:creationId xmlns:p14="http://schemas.microsoft.com/office/powerpoint/2010/main" val="2736871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568" y="173285"/>
            <a:ext cx="1977124" cy="77878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8926" y="24807"/>
            <a:ext cx="6501537"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Duration of Anticoagulant Therapy </a:t>
            </a:r>
          </a:p>
          <a:p>
            <a:pPr lvl="0">
              <a:defRPr/>
            </a:pPr>
            <a:r>
              <a:rPr lang="en-CA" sz="3200" b="1" dirty="0">
                <a:solidFill>
                  <a:srgbClr val="183059"/>
                </a:solidFill>
                <a:latin typeface="Arial Narrow" panose="020B0606020202030204" pitchFamily="34" charset="0"/>
                <a:cs typeface="Aharoni" panose="02010803020104030203" pitchFamily="2" charset="-79"/>
              </a:rPr>
              <a:t>for DVT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15070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Date Placeholder 3">
            <a:extLst>
              <a:ext uri="{FF2B5EF4-FFF2-40B4-BE49-F238E27FC236}">
                <a16:creationId xmlns:a16="http://schemas.microsoft.com/office/drawing/2014/main" id="{12461BD8-8909-419A-8676-2AFD306549ED}"/>
              </a:ext>
            </a:extLst>
          </p:cNvPr>
          <p:cNvSpPr txBox="1">
            <a:spLocks/>
          </p:cNvSpPr>
          <p:nvPr/>
        </p:nvSpPr>
        <p:spPr>
          <a:xfrm>
            <a:off x="151993" y="6110569"/>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80000"/>
              </a:lnSpc>
              <a:spcBef>
                <a:spcPct val="20000"/>
              </a:spcBef>
              <a:buFont typeface="+mj-lt"/>
              <a:buAutoNum type="arabicPeriod"/>
              <a:tabLst>
                <a:tab pos="129779" algn="l"/>
              </a:tabLst>
            </a:pPr>
            <a:endParaRPr lang="en-US" dirty="0">
              <a:solidFill>
                <a:schemeClr val="bg1"/>
              </a:solidFill>
              <a:latin typeface="Arial Narrow" panose="020B0606020202030204" pitchFamily="34" charset="0"/>
              <a:ea typeface="Arial Unicode MS" pitchFamily="34" charset="-128"/>
              <a:cs typeface="Arial" charset="0"/>
            </a:endParaRPr>
          </a:p>
          <a:p>
            <a:pPr>
              <a:lnSpc>
                <a:spcPct val="80000"/>
              </a:lnSpc>
              <a:spcBef>
                <a:spcPct val="20000"/>
              </a:spcBef>
              <a:tabLst>
                <a:tab pos="129779" algn="l"/>
              </a:tabLst>
            </a:pPr>
            <a:r>
              <a:rPr lang="en-US" sz="1000" dirty="0">
                <a:solidFill>
                  <a:schemeClr val="bg1"/>
                </a:solidFill>
                <a:latin typeface="Arial Narrow" panose="020B0606020202030204" pitchFamily="34" charset="0"/>
                <a:ea typeface="Arial Unicode MS" pitchFamily="34" charset="-128"/>
                <a:cs typeface="Arial Unicode MS" pitchFamily="34" charset="-128"/>
              </a:rPr>
              <a:t>Thrombosis Canada Clinical Guide. Venous Thromboembolism: Duration of Treatment. www.thrombosiscanada.ca Anticoagulant Therapy for Venous Thromboembolism, http://thrombosiscanada.ca/?page_id=18# </a:t>
            </a:r>
          </a:p>
          <a:p>
            <a:pPr fontAlgn="auto">
              <a:lnSpc>
                <a:spcPct val="90000"/>
              </a:lnSpc>
              <a:spcBef>
                <a:spcPts val="0"/>
              </a:spcBef>
              <a:spcAft>
                <a:spcPts val="0"/>
              </a:spcAft>
              <a:defRPr/>
            </a:pPr>
            <a:endParaRPr lang="en-GB" dirty="0">
              <a:solidFill>
                <a:schemeClr val="bg1"/>
              </a:solidFill>
              <a:latin typeface="Arial Narrow" panose="020B0606020202030204" pitchFamily="34" charset="0"/>
              <a:cs typeface="Candara"/>
            </a:endParaRPr>
          </a:p>
        </p:txBody>
      </p:sp>
      <p:graphicFrame>
        <p:nvGraphicFramePr>
          <p:cNvPr id="12" name="Group 4">
            <a:extLst>
              <a:ext uri="{FF2B5EF4-FFF2-40B4-BE49-F238E27FC236}">
                <a16:creationId xmlns:a16="http://schemas.microsoft.com/office/drawing/2014/main" id="{C491536D-45FE-4349-A734-C2119A79ADB6}"/>
              </a:ext>
            </a:extLst>
          </p:cNvPr>
          <p:cNvGraphicFramePr>
            <a:graphicFrameLocks noGrp="1"/>
          </p:cNvGraphicFramePr>
          <p:nvPr>
            <p:extLst>
              <p:ext uri="{D42A27DB-BD31-4B8C-83A1-F6EECF244321}">
                <p14:modId xmlns:p14="http://schemas.microsoft.com/office/powerpoint/2010/main" val="3159177793"/>
              </p:ext>
            </p:extLst>
          </p:nvPr>
        </p:nvGraphicFramePr>
        <p:xfrm>
          <a:off x="420915" y="1316101"/>
          <a:ext cx="8493122" cy="4021206"/>
        </p:xfrm>
        <a:graphic>
          <a:graphicData uri="http://schemas.openxmlformats.org/drawingml/2006/table">
            <a:tbl>
              <a:tblPr/>
              <a:tblGrid>
                <a:gridCol w="3657600">
                  <a:extLst>
                    <a:ext uri="{9D8B030D-6E8A-4147-A177-3AD203B41FA5}">
                      <a16:colId xmlns:a16="http://schemas.microsoft.com/office/drawing/2014/main" val="20000"/>
                    </a:ext>
                  </a:extLst>
                </a:gridCol>
                <a:gridCol w="4835522">
                  <a:extLst>
                    <a:ext uri="{9D8B030D-6E8A-4147-A177-3AD203B41FA5}">
                      <a16:colId xmlns:a16="http://schemas.microsoft.com/office/drawing/2014/main" val="20001"/>
                    </a:ext>
                  </a:extLst>
                </a:gridCol>
              </a:tblGrid>
              <a:tr h="48367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1" i="0" u="none" strike="noStrike" cap="all" normalizeH="0" baseline="0" noProof="0" dirty="0">
                          <a:ln>
                            <a:noFill/>
                          </a:ln>
                          <a:solidFill>
                            <a:srgbClr val="FFFFFF"/>
                          </a:solidFill>
                          <a:effectLst/>
                          <a:latin typeface="Arial Narrow" panose="020B0606020202030204" pitchFamily="34" charset="0"/>
                          <a:ea typeface="+mn-ea"/>
                          <a:cs typeface="Calibri"/>
                        </a:rPr>
                        <a:t>Categories of VTE</a:t>
                      </a: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9325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1" i="0" u="none" strike="noStrike" cap="all" normalizeH="0" baseline="0" noProof="0" dirty="0">
                          <a:ln>
                            <a:noFill/>
                          </a:ln>
                          <a:solidFill>
                            <a:srgbClr val="FFFFFF"/>
                          </a:solidFill>
                          <a:effectLst/>
                          <a:latin typeface="Arial Narrow" panose="020B0606020202030204" pitchFamily="34" charset="0"/>
                          <a:ea typeface="+mn-ea"/>
                          <a:cs typeface="Calibri"/>
                        </a:rPr>
                        <a:t>Duration of Treatment </a:t>
                      </a:r>
                      <a:endParaRPr kumimoji="0" lang="en-CA" sz="1800" b="1" i="0" u="none" strike="noStrike" cap="all" normalizeH="0" baseline="0" noProof="0" dirty="0">
                        <a:ln>
                          <a:noFill/>
                        </a:ln>
                        <a:solidFill>
                          <a:srgbClr val="FFFFFF"/>
                        </a:solidFill>
                        <a:effectLst/>
                        <a:latin typeface="Arial Narrow" panose="020B0606020202030204" pitchFamily="34" charset="0"/>
                        <a:ea typeface="ヒラギノ角ゴ Pro W3"/>
                        <a:cs typeface="Calibri"/>
                      </a:endParaRPr>
                    </a:p>
                  </a:txBody>
                  <a:tcPr marL="68580" marR="0"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9325C"/>
                    </a:solidFill>
                  </a:tcPr>
                </a:tc>
                <a:extLst>
                  <a:ext uri="{0D108BD9-81ED-4DB2-BD59-A6C34878D82A}">
                    <a16:rowId xmlns:a16="http://schemas.microsoft.com/office/drawing/2014/main" val="10000"/>
                  </a:ext>
                </a:extLst>
              </a:tr>
              <a:tr h="415492">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Provoked by a transient risk factor*</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BFC"/>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3 months</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BFC"/>
                    </a:solidFill>
                  </a:tcPr>
                </a:tc>
                <a:extLst>
                  <a:ext uri="{0D108BD9-81ED-4DB2-BD59-A6C34878D82A}">
                    <a16:rowId xmlns:a16="http://schemas.microsoft.com/office/drawing/2014/main" val="10001"/>
                  </a:ext>
                </a:extLst>
              </a:tr>
              <a:tr h="380934">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solidFill>
                            <a:schemeClr val="bg1"/>
                          </a:solidFill>
                          <a:effectLst/>
                          <a:latin typeface="Arial Narrow" panose="020B0606020202030204" pitchFamily="34" charset="0"/>
                        </a:rPr>
                        <a:t>First unprovoked VTE</a:t>
                      </a:r>
                      <a:r>
                        <a:rPr lang="en-US" sz="1600" b="1" baseline="30000" dirty="0">
                          <a:solidFill>
                            <a:schemeClr val="bg1"/>
                          </a:solidFill>
                          <a:effectLst/>
                          <a:latin typeface="Arial Narrow" panose="020B0606020202030204" pitchFamily="34" charset="0"/>
                        </a:rPr>
                        <a:t>†</a:t>
                      </a:r>
                      <a:endParaRPr kumimoji="0" lang="en-CA" sz="1600" b="1" i="0" u="none" strike="noStrike" cap="none" normalizeH="0" baseline="30000" noProof="0" dirty="0">
                        <a:ln>
                          <a:noFill/>
                        </a:ln>
                        <a:solidFill>
                          <a:schemeClr val="bg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353"/>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solidFill>
                            <a:schemeClr val="bg1"/>
                          </a:solidFill>
                          <a:effectLst/>
                          <a:latin typeface="Arial Narrow" panose="020B0606020202030204" pitchFamily="34" charset="0"/>
                        </a:rPr>
                        <a:t>Minimum of 3 months and then reassess</a:t>
                      </a:r>
                      <a:endParaRPr kumimoji="0" lang="en-CA" sz="1600" b="1" i="0" u="none" strike="noStrike" cap="none" normalizeH="0" baseline="0" noProof="0" dirty="0">
                        <a:ln>
                          <a:noFill/>
                        </a:ln>
                        <a:solidFill>
                          <a:schemeClr val="bg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353"/>
                    </a:solidFill>
                  </a:tcPr>
                </a:tc>
                <a:extLst>
                  <a:ext uri="{0D108BD9-81ED-4DB2-BD59-A6C34878D82A}">
                    <a16:rowId xmlns:a16="http://schemas.microsoft.com/office/drawing/2014/main" val="10002"/>
                  </a:ext>
                </a:extLst>
              </a:tr>
              <a:tr h="708197">
                <a:tc>
                  <a:txBody>
                    <a:bodyPr/>
                    <a:lstStyle/>
                    <a:p>
                      <a:pPr marL="457189" marR="0" lvl="1" indent="0" algn="l" defTabSz="914400" rtl="0" eaLnBrk="1" fontAlgn="base" latinLnBrk="0" hangingPunct="1">
                        <a:lnSpc>
                          <a:spcPct val="100000"/>
                        </a:lnSpc>
                        <a:spcBef>
                          <a:spcPts val="300"/>
                        </a:spcBef>
                        <a:spcAft>
                          <a:spcPct val="0"/>
                        </a:spcAft>
                        <a:buClrTx/>
                        <a:buSzTx/>
                        <a:buFontTx/>
                        <a:buNone/>
                        <a:tabLst/>
                        <a:defRPr/>
                      </a:pPr>
                      <a:r>
                        <a:rPr kumimoji="0" lang="en-CA" sz="1600" b="1" i="0" u="none" strike="noStrike" cap="none" normalizeH="0" baseline="0" noProof="0" dirty="0">
                          <a:ln>
                            <a:noFill/>
                          </a:ln>
                          <a:solidFill>
                            <a:schemeClr val="bg1"/>
                          </a:solidFill>
                          <a:effectLst/>
                          <a:latin typeface="Arial Narrow" panose="020B0606020202030204" pitchFamily="34" charset="0"/>
                          <a:ea typeface="+mn-ea"/>
                          <a:cs typeface="Calibri"/>
                        </a:rPr>
                        <a:t>Proximal DVT or PE with no </a:t>
                      </a:r>
                      <a:br>
                        <a:rPr kumimoji="0" lang="en-CA" sz="1600" b="1" i="0" u="none" strike="noStrike" cap="none" normalizeH="0" baseline="0" noProof="0" dirty="0">
                          <a:ln>
                            <a:noFill/>
                          </a:ln>
                          <a:solidFill>
                            <a:schemeClr val="bg1"/>
                          </a:solidFill>
                          <a:effectLst/>
                          <a:latin typeface="Arial Narrow" panose="020B0606020202030204" pitchFamily="34" charset="0"/>
                          <a:ea typeface="+mn-ea"/>
                          <a:cs typeface="Calibri"/>
                        </a:rPr>
                      </a:br>
                      <a:r>
                        <a:rPr kumimoji="0" lang="en-CA" sz="1600" b="1" i="0" u="none" strike="noStrike" cap="none" normalizeH="0" baseline="0" noProof="0" dirty="0">
                          <a:ln>
                            <a:noFill/>
                          </a:ln>
                          <a:solidFill>
                            <a:schemeClr val="bg1"/>
                          </a:solidFill>
                          <a:effectLst/>
                          <a:latin typeface="Arial Narrow" panose="020B0606020202030204" pitchFamily="34" charset="0"/>
                          <a:ea typeface="+mn-ea"/>
                          <a:cs typeface="Calibri"/>
                        </a:rPr>
                        <a:t>or only minor risk factors for bleeding</a:t>
                      </a: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353"/>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solidFill>
                            <a:schemeClr val="bg1"/>
                          </a:solidFill>
                          <a:effectLst/>
                          <a:latin typeface="Arial Narrow" panose="020B0606020202030204" pitchFamily="34" charset="0"/>
                        </a:rPr>
                        <a:t>Indefinite therapy with annual review, depending on patient preference</a:t>
                      </a:r>
                      <a:endParaRPr kumimoji="0" lang="en-CA" sz="1600" b="1" i="0" u="none" strike="noStrike" cap="none" normalizeH="0" baseline="0" noProof="0" dirty="0">
                        <a:ln>
                          <a:noFill/>
                        </a:ln>
                        <a:solidFill>
                          <a:schemeClr val="bg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353"/>
                    </a:solidFill>
                  </a:tcPr>
                </a:tc>
                <a:extLst>
                  <a:ext uri="{0D108BD9-81ED-4DB2-BD59-A6C34878D82A}">
                    <a16:rowId xmlns:a16="http://schemas.microsoft.com/office/drawing/2014/main" val="10003"/>
                  </a:ext>
                </a:extLst>
              </a:tr>
              <a:tr h="380934">
                <a:tc>
                  <a:txBody>
                    <a:bodyPr/>
                    <a:lstStyle/>
                    <a:p>
                      <a:pPr marL="457189" marR="0" lvl="1"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Isolated distal DVT</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BFC"/>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3 months</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BFC"/>
                    </a:solidFill>
                  </a:tcPr>
                </a:tc>
                <a:extLst>
                  <a:ext uri="{0D108BD9-81ED-4DB2-BD59-A6C34878D82A}">
                    <a16:rowId xmlns:a16="http://schemas.microsoft.com/office/drawing/2014/main" val="10004"/>
                  </a:ext>
                </a:extLst>
              </a:tr>
              <a:tr h="829027">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Second unprovoked VTE</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BFC"/>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Minimum of 3 months, then reassess. For patients with no or only minor risk factors for bleeding, indefinite therapy with annual review</a:t>
                      </a:r>
                      <a:r>
                        <a:rPr lang="en-US" sz="1600" b="1" baseline="30000" dirty="0">
                          <a:effectLst/>
                          <a:latin typeface="Arial Narrow" panose="020B0606020202030204" pitchFamily="34" charset="0"/>
                        </a:rPr>
                        <a:t>‡</a:t>
                      </a:r>
                      <a:endParaRPr kumimoji="0" lang="en-CA" sz="1600" b="1" i="0" u="none" strike="noStrike" cap="none" normalizeH="0" baseline="3000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BFC"/>
                    </a:solidFill>
                  </a:tcPr>
                </a:tc>
                <a:extLst>
                  <a:ext uri="{0D108BD9-81ED-4DB2-BD59-A6C34878D82A}">
                    <a16:rowId xmlns:a16="http://schemas.microsoft.com/office/drawing/2014/main" val="10005"/>
                  </a:ext>
                </a:extLst>
              </a:tr>
              <a:tr h="725715">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Cancer-associated VTE</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BFC"/>
                    </a:solidFill>
                  </a:tcPr>
                </a:tc>
                <a:tc>
                  <a:txBody>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lang="en-US" sz="1600" b="1" dirty="0">
                          <a:effectLst/>
                          <a:latin typeface="Arial Narrow" panose="020B0606020202030204" pitchFamily="34" charset="0"/>
                        </a:rPr>
                        <a:t>Minimum 3 months, then reassess and continue if active cancer (overt evidence of cancer) or continuing to receive anticancer therapy </a:t>
                      </a:r>
                      <a:endPar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libri"/>
                      </a:endParaRPr>
                    </a:p>
                  </a:txBody>
                  <a:tcPr marL="91416" marR="91416"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2FBFC"/>
                    </a:solidFill>
                  </a:tcPr>
                </a:tc>
                <a:extLst>
                  <a:ext uri="{0D108BD9-81ED-4DB2-BD59-A6C34878D82A}">
                    <a16:rowId xmlns:a16="http://schemas.microsoft.com/office/drawing/2014/main" val="10006"/>
                  </a:ext>
                </a:extLst>
              </a:tr>
            </a:tbl>
          </a:graphicData>
        </a:graphic>
      </p:graphicFrame>
      <p:sp>
        <p:nvSpPr>
          <p:cNvPr id="13" name="Espace réservé du texte 9">
            <a:extLst>
              <a:ext uri="{FF2B5EF4-FFF2-40B4-BE49-F238E27FC236}">
                <a16:creationId xmlns:a16="http://schemas.microsoft.com/office/drawing/2014/main" id="{01E7D109-4FF3-48D7-AECC-A7DFB9CE9191}"/>
              </a:ext>
            </a:extLst>
          </p:cNvPr>
          <p:cNvSpPr txBox="1">
            <a:spLocks/>
          </p:cNvSpPr>
          <p:nvPr/>
        </p:nvSpPr>
        <p:spPr>
          <a:xfrm>
            <a:off x="341111" y="5372957"/>
            <a:ext cx="8461777" cy="640080"/>
          </a:xfrm>
          <a:prstGeom prst="rect">
            <a:avLst/>
          </a:prstGeom>
        </p:spPr>
        <p:txBody>
          <a:bodyPr vert="horz" lIns="91440" tIns="45720" rIns="91440" bIns="45720" rtlCol="0" anchor="ctr">
            <a:noAutofit/>
          </a:bodyPr>
          <a:lstStyle/>
          <a:p>
            <a:pPr lvl="0">
              <a:lnSpc>
                <a:spcPct val="90000"/>
              </a:lnSpc>
              <a:defRPr/>
            </a:pPr>
            <a:r>
              <a:rPr lang="en-CA" sz="1000" dirty="0">
                <a:latin typeface="Arial Narrow" panose="020B0606020202030204" pitchFamily="34" charset="0"/>
                <a:cs typeface="Candara"/>
              </a:rPr>
              <a:t>* </a:t>
            </a:r>
            <a:r>
              <a:rPr lang="en-CA" sz="1000" dirty="0" err="1">
                <a:latin typeface="Arial Narrow" panose="020B0606020202030204" pitchFamily="34" charset="0"/>
                <a:cs typeface="Candara"/>
              </a:rPr>
              <a:t>eg</a:t>
            </a:r>
            <a:r>
              <a:rPr lang="en-CA" sz="1000" dirty="0">
                <a:latin typeface="Arial Narrow" panose="020B0606020202030204" pitchFamily="34" charset="0"/>
                <a:cs typeface="Candara"/>
              </a:rPr>
              <a:t>. surgery, hospitalization or plaster cast immobilization, all within 3 months; </a:t>
            </a:r>
            <a:r>
              <a:rPr lang="en-CA" sz="1000" dirty="0" err="1">
                <a:latin typeface="Arial Narrow" panose="020B0606020202030204" pitchFamily="34" charset="0"/>
                <a:cs typeface="Candara"/>
              </a:rPr>
              <a:t>estrogen</a:t>
            </a:r>
            <a:r>
              <a:rPr lang="en-CA" sz="1000" dirty="0">
                <a:latin typeface="Arial Narrow" panose="020B0606020202030204" pitchFamily="34" charset="0"/>
                <a:cs typeface="Candara"/>
              </a:rPr>
              <a:t> therapy, pregnancy, leg injuries or immobilizations more recently (e.g. within 6 weeks). </a:t>
            </a:r>
          </a:p>
          <a:p>
            <a:pPr lvl="0">
              <a:lnSpc>
                <a:spcPct val="90000"/>
              </a:lnSpc>
              <a:defRPr/>
            </a:pPr>
            <a:r>
              <a:rPr lang="en-CA" sz="1000" dirty="0">
                <a:latin typeface="Arial Narrow" panose="020B0606020202030204" pitchFamily="34" charset="0"/>
                <a:cs typeface="Candara"/>
              </a:rPr>
              <a:t>† Absence of a transient risk factor or active cancer</a:t>
            </a:r>
          </a:p>
          <a:p>
            <a:pPr lvl="0">
              <a:lnSpc>
                <a:spcPct val="90000"/>
              </a:lnSpc>
              <a:defRPr/>
            </a:pPr>
            <a:r>
              <a:rPr lang="en-CA" sz="1000" dirty="0">
                <a:latin typeface="Arial Narrow" panose="020B0606020202030204" pitchFamily="34" charset="0"/>
                <a:cs typeface="Candara"/>
              </a:rPr>
              <a:t>‡ Indefinite therapy is suggested if there is a low or moderate risk of bleeding, and 3 months is suggested if there is a very high risk of bleeding; both of these decisions are sensitive to patient preference. </a:t>
            </a:r>
          </a:p>
        </p:txBody>
      </p:sp>
    </p:spTree>
    <p:extLst>
      <p:ext uri="{BB962C8B-B14F-4D97-AF65-F5344CB8AC3E}">
        <p14:creationId xmlns:p14="http://schemas.microsoft.com/office/powerpoint/2010/main" val="2088818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568" y="173285"/>
            <a:ext cx="1977124" cy="77878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28926" y="85624"/>
            <a:ext cx="6876642"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Proposed Categorization of Provoked / Unprovoked Risk Factors by the ISTH (2016)</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15070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8" name="Date Placeholder 3">
            <a:extLst>
              <a:ext uri="{FF2B5EF4-FFF2-40B4-BE49-F238E27FC236}">
                <a16:creationId xmlns:a16="http://schemas.microsoft.com/office/drawing/2014/main" id="{12461BD8-8909-419A-8676-2AFD306549ED}"/>
              </a:ext>
            </a:extLst>
          </p:cNvPr>
          <p:cNvSpPr txBox="1">
            <a:spLocks/>
          </p:cNvSpPr>
          <p:nvPr/>
        </p:nvSpPr>
        <p:spPr>
          <a:xfrm>
            <a:off x="151993" y="6110569"/>
            <a:ext cx="9144000" cy="712746"/>
          </a:xfrm>
          <a:prstGeom prst="rect">
            <a:avLst/>
          </a:prstGeom>
        </p:spPr>
        <p:txBody>
          <a:bodyPr anchor="b"/>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80000"/>
              </a:lnSpc>
              <a:spcBef>
                <a:spcPct val="20000"/>
              </a:spcBef>
              <a:buFont typeface="+mj-lt"/>
              <a:buAutoNum type="arabicPeriod"/>
              <a:tabLst>
                <a:tab pos="129779" algn="l"/>
              </a:tabLst>
            </a:pPr>
            <a:endParaRPr lang="en-US" dirty="0">
              <a:solidFill>
                <a:schemeClr val="bg1"/>
              </a:solidFill>
              <a:latin typeface="Arial Narrow" panose="020B0606020202030204" pitchFamily="34" charset="0"/>
              <a:ea typeface="Arial Unicode MS" pitchFamily="34" charset="-128"/>
              <a:cs typeface="Arial" charset="0"/>
            </a:endParaRPr>
          </a:p>
          <a:p>
            <a:pPr>
              <a:lnSpc>
                <a:spcPct val="80000"/>
              </a:lnSpc>
              <a:spcBef>
                <a:spcPct val="20000"/>
              </a:spcBef>
              <a:tabLst>
                <a:tab pos="129779" algn="l"/>
              </a:tabLst>
            </a:pPr>
            <a:r>
              <a:rPr lang="en-US" sz="1000" dirty="0">
                <a:solidFill>
                  <a:schemeClr val="bg1"/>
                </a:solidFill>
                <a:latin typeface="Arial Narrow" panose="020B0606020202030204" pitchFamily="34" charset="0"/>
                <a:ea typeface="Arial Unicode MS" pitchFamily="34" charset="-128"/>
                <a:cs typeface="Arial Unicode MS" pitchFamily="34" charset="-128"/>
              </a:rPr>
              <a:t>ISTH, International Society on Thrombosis and </a:t>
            </a:r>
            <a:r>
              <a:rPr lang="en-US" sz="1000" dirty="0" err="1">
                <a:solidFill>
                  <a:schemeClr val="bg1"/>
                </a:solidFill>
                <a:latin typeface="Arial Narrow" panose="020B0606020202030204" pitchFamily="34" charset="0"/>
                <a:ea typeface="Arial Unicode MS" pitchFamily="34" charset="-128"/>
                <a:cs typeface="Arial Unicode MS" pitchFamily="34" charset="-128"/>
              </a:rPr>
              <a:t>HaemostasisKearon</a:t>
            </a:r>
            <a:r>
              <a:rPr lang="en-US" sz="1000" dirty="0">
                <a:solidFill>
                  <a:schemeClr val="bg1"/>
                </a:solidFill>
                <a:latin typeface="Arial Narrow" panose="020B0606020202030204" pitchFamily="34" charset="0"/>
                <a:ea typeface="Arial Unicode MS" pitchFamily="34" charset="-128"/>
                <a:cs typeface="Arial Unicode MS" pitchFamily="34" charset="-128"/>
              </a:rPr>
              <a:t> C et al. J </a:t>
            </a:r>
            <a:r>
              <a:rPr lang="en-US" sz="1000" dirty="0" err="1">
                <a:solidFill>
                  <a:schemeClr val="bg1"/>
                </a:solidFill>
                <a:latin typeface="Arial Narrow" panose="020B0606020202030204" pitchFamily="34" charset="0"/>
                <a:ea typeface="Arial Unicode MS" pitchFamily="34" charset="-128"/>
                <a:cs typeface="Arial Unicode MS" pitchFamily="34" charset="-128"/>
              </a:rPr>
              <a:t>Thromb</a:t>
            </a:r>
            <a:r>
              <a:rPr lang="en-US" sz="1000" dirty="0">
                <a:solidFill>
                  <a:schemeClr val="bg1"/>
                </a:solidFill>
                <a:latin typeface="Arial Narrow" panose="020B0606020202030204" pitchFamily="34" charset="0"/>
                <a:ea typeface="Arial Unicode MS" pitchFamily="34" charset="-128"/>
                <a:cs typeface="Arial Unicode MS" pitchFamily="34" charset="-128"/>
              </a:rPr>
              <a:t> </a:t>
            </a:r>
            <a:r>
              <a:rPr lang="en-US" sz="1000" dirty="0" err="1">
                <a:solidFill>
                  <a:schemeClr val="bg1"/>
                </a:solidFill>
                <a:latin typeface="Arial Narrow" panose="020B0606020202030204" pitchFamily="34" charset="0"/>
                <a:ea typeface="Arial Unicode MS" pitchFamily="34" charset="-128"/>
                <a:cs typeface="Arial Unicode MS" pitchFamily="34" charset="-128"/>
              </a:rPr>
              <a:t>Haemostasis</a:t>
            </a:r>
            <a:r>
              <a:rPr lang="en-US" sz="1000" dirty="0">
                <a:solidFill>
                  <a:schemeClr val="bg1"/>
                </a:solidFill>
                <a:latin typeface="Arial Narrow" panose="020B0606020202030204" pitchFamily="34" charset="0"/>
                <a:ea typeface="Arial Unicode MS" pitchFamily="34" charset="-128"/>
                <a:cs typeface="Arial Unicode MS" pitchFamily="34" charset="-128"/>
              </a:rPr>
              <a:t> 2016; 14:1480-3.</a:t>
            </a:r>
          </a:p>
          <a:p>
            <a:pPr fontAlgn="auto">
              <a:lnSpc>
                <a:spcPct val="90000"/>
              </a:lnSpc>
              <a:spcBef>
                <a:spcPts val="0"/>
              </a:spcBef>
              <a:spcAft>
                <a:spcPts val="0"/>
              </a:spcAft>
              <a:defRPr/>
            </a:pPr>
            <a:endParaRPr lang="en-GB" dirty="0">
              <a:solidFill>
                <a:schemeClr val="bg1"/>
              </a:solidFill>
              <a:latin typeface="Arial Narrow" panose="020B0606020202030204" pitchFamily="34" charset="0"/>
              <a:cs typeface="Candara"/>
            </a:endParaRPr>
          </a:p>
        </p:txBody>
      </p:sp>
      <p:sp>
        <p:nvSpPr>
          <p:cNvPr id="15" name="TextBox 14">
            <a:extLst>
              <a:ext uri="{FF2B5EF4-FFF2-40B4-BE49-F238E27FC236}">
                <a16:creationId xmlns:a16="http://schemas.microsoft.com/office/drawing/2014/main" id="{4FB39C2F-9118-4206-BC4A-B46B7FD604ED}"/>
              </a:ext>
            </a:extLst>
          </p:cNvPr>
          <p:cNvSpPr txBox="1"/>
          <p:nvPr/>
        </p:nvSpPr>
        <p:spPr>
          <a:xfrm>
            <a:off x="713735" y="1319037"/>
            <a:ext cx="2669833" cy="2592046"/>
          </a:xfrm>
          <a:prstGeom prst="rect">
            <a:avLst/>
          </a:prstGeom>
          <a:gradFill flip="none" rotWithShape="1">
            <a:gsLst>
              <a:gs pos="0">
                <a:srgbClr val="19325C">
                  <a:tint val="66000"/>
                  <a:satMod val="160000"/>
                </a:srgbClr>
              </a:gs>
              <a:gs pos="50000">
                <a:srgbClr val="19325C">
                  <a:tint val="44500"/>
                  <a:satMod val="160000"/>
                </a:srgbClr>
              </a:gs>
              <a:gs pos="100000">
                <a:srgbClr val="19325C">
                  <a:tint val="23500"/>
                  <a:satMod val="160000"/>
                </a:srgbClr>
              </a:gs>
            </a:gsLst>
            <a:lin ang="5400000" scaled="1"/>
            <a:tileRect/>
          </a:gradFill>
          <a:ln>
            <a:noFill/>
          </a:ln>
        </p:spPr>
        <p:txBody>
          <a:bodyPr wrap="none" rtlCol="0">
            <a:noAutofit/>
          </a:bodyPr>
          <a:lstStyle/>
          <a:p>
            <a:pPr marL="0" marR="0" lvl="0" indent="0" defTabSz="457189" eaLnBrk="1" fontAlgn="auto" latinLnBrk="0" hangingPunct="1">
              <a:lnSpc>
                <a:spcPct val="90000"/>
              </a:lnSpc>
              <a:spcBef>
                <a:spcPts val="0"/>
              </a:spcBef>
              <a:spcAft>
                <a:spcPts val="20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Provoked by a transient</a:t>
            </a:r>
            <a:b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major risk factor</a:t>
            </a:r>
          </a:p>
          <a:p>
            <a:pPr marL="406000" marR="0" lvl="0" indent="-285750" defTabSz="457189" eaLnBrk="1" fontAlgn="auto" latinLnBrk="0" hangingPunct="1">
              <a:lnSpc>
                <a:spcPct val="90000"/>
              </a:lnSpc>
              <a:spcBef>
                <a:spcPts val="0"/>
              </a:spcBef>
              <a:spcAft>
                <a:spcPts val="200"/>
              </a:spcAft>
              <a:buClrTx/>
              <a:buSzTx/>
              <a:buFont typeface="Wingdings" panose="05000000000000000000" pitchFamily="2" charset="2"/>
              <a:buChar char="§"/>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Surgery with general </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anesthesia for &gt;30 min</a:t>
            </a:r>
          </a:p>
          <a:p>
            <a:pPr marL="406000" marR="0" lvl="0" indent="-285750" defTabSz="457189" eaLnBrk="1" fontAlgn="auto" latinLnBrk="0" hangingPunct="1">
              <a:lnSpc>
                <a:spcPct val="90000"/>
              </a:lnSpc>
              <a:spcBef>
                <a:spcPts val="0"/>
              </a:spcBef>
              <a:spcAft>
                <a:spcPts val="200"/>
              </a:spcAft>
              <a:buClrTx/>
              <a:buSzTx/>
              <a:buFont typeface="Wingdings" panose="05000000000000000000" pitchFamily="2" charset="2"/>
              <a:buChar char="§"/>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Confined to bed in </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hospital (“bathroom</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privileges” only) </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for ≥3 days with an </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acute illness</a:t>
            </a:r>
          </a:p>
          <a:p>
            <a:pPr marL="406000" marR="0" lvl="0" indent="-285750" defTabSz="457189" eaLnBrk="1" fontAlgn="auto" latinLnBrk="0" hangingPunct="1">
              <a:lnSpc>
                <a:spcPct val="90000"/>
              </a:lnSpc>
              <a:spcBef>
                <a:spcPts val="0"/>
              </a:spcBef>
              <a:spcAft>
                <a:spcPts val="200"/>
              </a:spcAft>
              <a:buClrTx/>
              <a:buSzTx/>
              <a:buFont typeface="Wingdings" panose="05000000000000000000" pitchFamily="2" charset="2"/>
              <a:buChar char="§"/>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Cesarean section</a:t>
            </a:r>
          </a:p>
        </p:txBody>
      </p:sp>
      <p:sp>
        <p:nvSpPr>
          <p:cNvPr id="16" name="TextBox 15">
            <a:extLst>
              <a:ext uri="{FF2B5EF4-FFF2-40B4-BE49-F238E27FC236}">
                <a16:creationId xmlns:a16="http://schemas.microsoft.com/office/drawing/2014/main" id="{A71623F1-4066-43F5-81FA-83BAEB06099C}"/>
              </a:ext>
            </a:extLst>
          </p:cNvPr>
          <p:cNvSpPr txBox="1"/>
          <p:nvPr/>
        </p:nvSpPr>
        <p:spPr>
          <a:xfrm>
            <a:off x="3383567" y="1315308"/>
            <a:ext cx="2682757" cy="2592047"/>
          </a:xfrm>
          <a:prstGeom prst="rect">
            <a:avLst/>
          </a:prstGeom>
          <a:gradFill flip="none" rotWithShape="1">
            <a:gsLst>
              <a:gs pos="0">
                <a:srgbClr val="99DFEB">
                  <a:tint val="66000"/>
                  <a:satMod val="160000"/>
                </a:srgbClr>
              </a:gs>
              <a:gs pos="50000">
                <a:srgbClr val="99DFEB">
                  <a:tint val="44500"/>
                  <a:satMod val="160000"/>
                </a:srgbClr>
              </a:gs>
              <a:gs pos="100000">
                <a:srgbClr val="99DFEB">
                  <a:tint val="23500"/>
                  <a:satMod val="160000"/>
                </a:srgbClr>
              </a:gs>
            </a:gsLst>
            <a:lin ang="5400000" scaled="1"/>
            <a:tileRect/>
          </a:gradFill>
          <a:ln>
            <a:noFill/>
          </a:ln>
        </p:spPr>
        <p:txBody>
          <a:bodyPr wrap="square" rtlCol="0">
            <a:noAutofit/>
          </a:bodyPr>
          <a:lstStyle/>
          <a:p>
            <a:pPr marL="0" marR="0" lvl="0" indent="0" defTabSz="457189" eaLnBrk="1" fontAlgn="auto" latinLnBrk="0" hangingPunct="1">
              <a:lnSpc>
                <a:spcPct val="90000"/>
              </a:lnSpc>
              <a:spcBef>
                <a:spcPts val="0"/>
              </a:spcBef>
              <a:spcAft>
                <a:spcPts val="20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Provoked by a minor yet important transient risk factor</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Surgery with general anesthesia for &lt;30 min</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b="1" i="0" u="none" strike="noStrike" kern="0" cap="none" spc="0" normalizeH="0" baseline="0" noProof="0" dirty="0">
                <a:ln>
                  <a:noFill/>
                </a:ln>
                <a:solidFill>
                  <a:srgbClr val="19325C"/>
                </a:solidFill>
                <a:effectLst/>
                <a:uLnTx/>
                <a:uFillTx/>
                <a:latin typeface="Arial Narrow" panose="020B0606020202030204" pitchFamily="34" charset="0"/>
              </a:rPr>
              <a:t>Air travel&gt;8 hours </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Admission to hospital for </a:t>
            </a:r>
            <a:b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&lt;3 days with acute illness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Estrogen therapy</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Pregnancy or puerperium</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Confined to bed out of hospital for ≥3 days with acute illness</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100" i="0" u="none" strike="noStrike" kern="0" cap="none" spc="0" normalizeH="0" baseline="0" noProof="0" dirty="0">
                <a:ln>
                  <a:noFill/>
                </a:ln>
                <a:solidFill>
                  <a:prstClr val="black"/>
                </a:solidFill>
                <a:effectLst/>
                <a:uLnTx/>
                <a:uFillTx/>
                <a:latin typeface="Arial Narrow" panose="020B0606020202030204" pitchFamily="34" charset="0"/>
              </a:rPr>
              <a:t>Leg injury associated with reduced mobility for ≥3 days</a:t>
            </a:r>
          </a:p>
        </p:txBody>
      </p:sp>
      <p:sp>
        <p:nvSpPr>
          <p:cNvPr id="17" name="TextBox 16">
            <a:extLst>
              <a:ext uri="{FF2B5EF4-FFF2-40B4-BE49-F238E27FC236}">
                <a16:creationId xmlns:a16="http://schemas.microsoft.com/office/drawing/2014/main" id="{76E4B562-4065-47A3-B5D3-049464FF1F51}"/>
              </a:ext>
            </a:extLst>
          </p:cNvPr>
          <p:cNvSpPr txBox="1"/>
          <p:nvPr/>
        </p:nvSpPr>
        <p:spPr>
          <a:xfrm>
            <a:off x="6066325" y="1319037"/>
            <a:ext cx="2471421" cy="2607202"/>
          </a:xfrm>
          <a:prstGeom prst="rect">
            <a:avLst/>
          </a:prstGeom>
          <a:gradFill flip="none" rotWithShape="1">
            <a:gsLst>
              <a:gs pos="0">
                <a:srgbClr val="9BCFE4">
                  <a:alpha val="0"/>
                </a:srgbClr>
              </a:gs>
              <a:gs pos="100000">
                <a:srgbClr val="9BCFE4">
                  <a:shade val="100000"/>
                  <a:satMod val="115000"/>
                </a:srgbClr>
              </a:gs>
            </a:gsLst>
            <a:lin ang="16200000" scaled="1"/>
            <a:tileRect/>
          </a:gradFill>
          <a:ln>
            <a:noFill/>
          </a:ln>
        </p:spPr>
        <p:txBody>
          <a:bodyPr wrap="square" rtlCol="0">
            <a:noAutofit/>
          </a:bodyPr>
          <a:lstStyle/>
          <a:p>
            <a:pPr marL="0" marR="0" lvl="0" indent="0" defTabSz="457189" eaLnBrk="1" fontAlgn="auto" latinLnBrk="0" hangingPunct="1">
              <a:lnSpc>
                <a:spcPct val="90000"/>
              </a:lnSpc>
              <a:spcBef>
                <a:spcPts val="0"/>
              </a:spcBef>
              <a:spcAft>
                <a:spcPts val="200"/>
              </a:spcAft>
              <a:buClrTx/>
              <a:buSzTx/>
              <a:buFontTx/>
              <a:buNone/>
              <a:tabLst/>
              <a:defRPr/>
            </a:pP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Unprovoked or </a:t>
            </a:r>
            <a:b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800" b="1" i="0" u="none" strike="noStrike" kern="0" cap="none" spc="0" normalizeH="0" baseline="0" noProof="0" dirty="0">
                <a:ln>
                  <a:noFill/>
                </a:ln>
                <a:solidFill>
                  <a:prstClr val="black"/>
                </a:solidFill>
                <a:effectLst/>
                <a:uLnTx/>
                <a:uFillTx/>
                <a:latin typeface="Arial Narrow" panose="020B0606020202030204" pitchFamily="34" charset="0"/>
              </a:rPr>
              <a:t>provoked by a persistent risk factor</a:t>
            </a:r>
          </a:p>
          <a:p>
            <a:pPr marL="334558" marR="0" lvl="0" indent="-214308" defTabSz="457189" eaLnBrk="1" fontAlgn="auto" latinLnBrk="0" hangingPunct="1">
              <a:lnSpc>
                <a:spcPct val="90000"/>
              </a:lnSpc>
              <a:spcBef>
                <a:spcPts val="0"/>
              </a:spcBef>
              <a:spcAft>
                <a:spcPts val="200"/>
              </a:spcAft>
              <a:buClrTx/>
              <a:buSzTx/>
              <a:buFont typeface="Arial" panose="020B0604020202020204" pitchFamily="34" charset="0"/>
              <a:buChar char="•"/>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Cancer</a:t>
            </a:r>
          </a:p>
          <a:p>
            <a:pPr marL="334558" marR="0" lvl="0" indent="-214308" defTabSz="457189" eaLnBrk="1" fontAlgn="auto" latinLnBrk="0" hangingPunct="1">
              <a:lnSpc>
                <a:spcPct val="90000"/>
              </a:lnSpc>
              <a:spcBef>
                <a:spcPts val="0"/>
              </a:spcBef>
              <a:spcAft>
                <a:spcPts val="200"/>
              </a:spcAft>
              <a:buClrTx/>
              <a:buSzTx/>
              <a:buFont typeface="Arial" panose="020B0604020202020204" pitchFamily="34" charset="0"/>
              <a:buChar char="•"/>
              <a:tabLst/>
              <a:defRPr/>
            </a:pP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Inflammatory </a:t>
            </a:r>
            <a:b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br>
            <a:r>
              <a:rPr kumimoji="0" lang="en-CA" sz="1400" i="0" u="none" strike="noStrike" kern="0" cap="none" spc="0" normalizeH="0" baseline="0" noProof="0" dirty="0">
                <a:ln>
                  <a:noFill/>
                </a:ln>
                <a:solidFill>
                  <a:prstClr val="black"/>
                </a:solidFill>
                <a:effectLst/>
                <a:uLnTx/>
                <a:uFillTx/>
                <a:latin typeface="Arial Narrow" panose="020B0606020202030204" pitchFamily="34" charset="0"/>
              </a:rPr>
              <a:t>bowel disease</a:t>
            </a:r>
          </a:p>
        </p:txBody>
      </p:sp>
      <p:sp>
        <p:nvSpPr>
          <p:cNvPr id="19" name="Isosceles Triangle 18">
            <a:extLst>
              <a:ext uri="{FF2B5EF4-FFF2-40B4-BE49-F238E27FC236}">
                <a16:creationId xmlns:a16="http://schemas.microsoft.com/office/drawing/2014/main" id="{B5C95E15-1C9E-44CC-AB9C-72DD6D344235}"/>
              </a:ext>
            </a:extLst>
          </p:cNvPr>
          <p:cNvSpPr/>
          <p:nvPr/>
        </p:nvSpPr>
        <p:spPr bwMode="auto">
          <a:xfrm rot="16200000">
            <a:off x="4133335" y="64647"/>
            <a:ext cx="1129466" cy="8357569"/>
          </a:xfrm>
          <a:prstGeom prst="triangle">
            <a:avLst>
              <a:gd name="adj" fmla="val 0"/>
            </a:avLst>
          </a:prstGeom>
          <a:gradFill>
            <a:gsLst>
              <a:gs pos="0">
                <a:srgbClr val="19325C"/>
              </a:gs>
              <a:gs pos="53000">
                <a:srgbClr val="99DFEB"/>
              </a:gs>
              <a:gs pos="100000">
                <a:srgbClr val="255F7F"/>
              </a:gs>
            </a:gsLst>
            <a:lin ang="5400000" scaled="1"/>
          </a:gra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457189" eaLnBrk="0" fontAlgn="base" hangingPunct="0">
              <a:spcBef>
                <a:spcPct val="0"/>
              </a:spcBef>
              <a:spcAft>
                <a:spcPct val="0"/>
              </a:spcAft>
            </a:pPr>
            <a:endParaRPr lang="en-CA" dirty="0">
              <a:solidFill>
                <a:prstClr val="black"/>
              </a:solidFill>
              <a:latin typeface="Arial" charset="0"/>
              <a:ea typeface="ヒラギノ角ゴ Pro W3" pitchFamily="16" charset="-128"/>
            </a:endParaRPr>
          </a:p>
        </p:txBody>
      </p:sp>
      <p:sp>
        <p:nvSpPr>
          <p:cNvPr id="20" name="TextBox 19">
            <a:extLst>
              <a:ext uri="{FF2B5EF4-FFF2-40B4-BE49-F238E27FC236}">
                <a16:creationId xmlns:a16="http://schemas.microsoft.com/office/drawing/2014/main" id="{A07ADD5F-8C75-4F31-BFA6-17AE4789A10D}"/>
              </a:ext>
            </a:extLst>
          </p:cNvPr>
          <p:cNvSpPr txBox="1"/>
          <p:nvPr/>
        </p:nvSpPr>
        <p:spPr>
          <a:xfrm>
            <a:off x="543594" y="5024903"/>
            <a:ext cx="8333260" cy="307777"/>
          </a:xfrm>
          <a:prstGeom prst="rect">
            <a:avLst/>
          </a:prstGeom>
          <a:noFill/>
        </p:spPr>
        <p:txBody>
          <a:bodyPr wrap="square" rtlCol="0">
            <a:spAutoFit/>
          </a:bodyPr>
          <a:lstStyle/>
          <a:p>
            <a:pPr algn="ctr" defTabSz="457189"/>
            <a:r>
              <a:rPr lang="en-CA" sz="1400" b="1" dirty="0">
                <a:solidFill>
                  <a:prstClr val="black"/>
                </a:solidFill>
                <a:latin typeface="Arial Narrow" panose="020B0606020202030204" pitchFamily="34" charset="0"/>
              </a:rPr>
              <a:t>Annual recurrence risk</a:t>
            </a:r>
          </a:p>
        </p:txBody>
      </p:sp>
      <p:sp>
        <p:nvSpPr>
          <p:cNvPr id="21" name="TextBox 20">
            <a:extLst>
              <a:ext uri="{FF2B5EF4-FFF2-40B4-BE49-F238E27FC236}">
                <a16:creationId xmlns:a16="http://schemas.microsoft.com/office/drawing/2014/main" id="{C0CAC8C5-7A63-489C-A9E0-AC1469E27F03}"/>
              </a:ext>
            </a:extLst>
          </p:cNvPr>
          <p:cNvSpPr txBox="1"/>
          <p:nvPr/>
        </p:nvSpPr>
        <p:spPr>
          <a:xfrm>
            <a:off x="543593" y="5102559"/>
            <a:ext cx="184731" cy="300082"/>
          </a:xfrm>
          <a:prstGeom prst="rect">
            <a:avLst/>
          </a:prstGeom>
          <a:noFill/>
        </p:spPr>
        <p:txBody>
          <a:bodyPr wrap="none" rtlCol="0">
            <a:spAutoFit/>
          </a:bodyPr>
          <a:lstStyle/>
          <a:p>
            <a:endParaRPr lang="en-US" sz="1350" dirty="0"/>
          </a:p>
        </p:txBody>
      </p:sp>
      <p:sp>
        <p:nvSpPr>
          <p:cNvPr id="22" name="TextBox 21">
            <a:extLst>
              <a:ext uri="{FF2B5EF4-FFF2-40B4-BE49-F238E27FC236}">
                <a16:creationId xmlns:a16="http://schemas.microsoft.com/office/drawing/2014/main" id="{F5F084E6-DEBD-48C5-A5F7-1A4D9F1AA18B}"/>
              </a:ext>
            </a:extLst>
          </p:cNvPr>
          <p:cNvSpPr txBox="1"/>
          <p:nvPr/>
        </p:nvSpPr>
        <p:spPr>
          <a:xfrm>
            <a:off x="543593" y="4787647"/>
            <a:ext cx="396262" cy="300082"/>
          </a:xfrm>
          <a:prstGeom prst="rect">
            <a:avLst/>
          </a:prstGeom>
          <a:noFill/>
        </p:spPr>
        <p:txBody>
          <a:bodyPr wrap="none" rtlCol="0">
            <a:spAutoFit/>
          </a:bodyPr>
          <a:lstStyle/>
          <a:p>
            <a:r>
              <a:rPr lang="en-US" sz="1350" dirty="0">
                <a:latin typeface="Arial Narrow" panose="020B0606020202030204" pitchFamily="34" charset="0"/>
              </a:rPr>
              <a:t>1%</a:t>
            </a:r>
          </a:p>
        </p:txBody>
      </p:sp>
      <p:sp>
        <p:nvSpPr>
          <p:cNvPr id="23" name="TextBox 22">
            <a:extLst>
              <a:ext uri="{FF2B5EF4-FFF2-40B4-BE49-F238E27FC236}">
                <a16:creationId xmlns:a16="http://schemas.microsoft.com/office/drawing/2014/main" id="{5E661BB3-C44E-4527-AF29-4FBD7B7EA45E}"/>
              </a:ext>
            </a:extLst>
          </p:cNvPr>
          <p:cNvSpPr txBox="1"/>
          <p:nvPr/>
        </p:nvSpPr>
        <p:spPr>
          <a:xfrm>
            <a:off x="8478667" y="4787647"/>
            <a:ext cx="484428" cy="300082"/>
          </a:xfrm>
          <a:prstGeom prst="rect">
            <a:avLst/>
          </a:prstGeom>
          <a:noFill/>
        </p:spPr>
        <p:txBody>
          <a:bodyPr wrap="none" rtlCol="0">
            <a:spAutoFit/>
          </a:bodyPr>
          <a:lstStyle/>
          <a:p>
            <a:r>
              <a:rPr lang="en-US" sz="1350" dirty="0">
                <a:latin typeface="Arial Narrow" panose="020B0606020202030204" pitchFamily="34" charset="0"/>
              </a:rPr>
              <a:t>10%</a:t>
            </a:r>
          </a:p>
        </p:txBody>
      </p:sp>
      <p:sp>
        <p:nvSpPr>
          <p:cNvPr id="24" name="TextBox 23">
            <a:extLst>
              <a:ext uri="{FF2B5EF4-FFF2-40B4-BE49-F238E27FC236}">
                <a16:creationId xmlns:a16="http://schemas.microsoft.com/office/drawing/2014/main" id="{D8FE71CC-C716-4DEC-9CED-A69441A71D8E}"/>
              </a:ext>
            </a:extLst>
          </p:cNvPr>
          <p:cNvSpPr txBox="1"/>
          <p:nvPr/>
        </p:nvSpPr>
        <p:spPr>
          <a:xfrm>
            <a:off x="4273965" y="4825560"/>
            <a:ext cx="396262" cy="300082"/>
          </a:xfrm>
          <a:prstGeom prst="rect">
            <a:avLst/>
          </a:prstGeom>
          <a:noFill/>
        </p:spPr>
        <p:txBody>
          <a:bodyPr wrap="none" rtlCol="0">
            <a:spAutoFit/>
          </a:bodyPr>
          <a:lstStyle/>
          <a:p>
            <a:r>
              <a:rPr lang="en-US" sz="1350" dirty="0">
                <a:latin typeface="Arial Narrow" panose="020B0606020202030204" pitchFamily="34" charset="0"/>
              </a:rPr>
              <a:t>5%</a:t>
            </a:r>
          </a:p>
        </p:txBody>
      </p:sp>
      <p:sp>
        <p:nvSpPr>
          <p:cNvPr id="25" name="Rectangle: Rounded Corners 25">
            <a:extLst>
              <a:ext uri="{FF2B5EF4-FFF2-40B4-BE49-F238E27FC236}">
                <a16:creationId xmlns:a16="http://schemas.microsoft.com/office/drawing/2014/main" id="{291D56CD-E81F-462A-B91E-DCD5B7CEAAEB}"/>
              </a:ext>
            </a:extLst>
          </p:cNvPr>
          <p:cNvSpPr/>
          <p:nvPr/>
        </p:nvSpPr>
        <p:spPr>
          <a:xfrm>
            <a:off x="0" y="5391273"/>
            <a:ext cx="9144000" cy="459333"/>
          </a:xfrm>
          <a:prstGeom prst="roundRect">
            <a:avLst>
              <a:gd name="adj" fmla="val 575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288918" algn="ctr" defTabSz="457189"/>
            <a:r>
              <a:rPr lang="en-CA" sz="1600" b="1" dirty="0">
                <a:solidFill>
                  <a:prstClr val="black"/>
                </a:solidFill>
                <a:latin typeface="Arial Narrow" panose="020B0606020202030204" pitchFamily="34" charset="0"/>
              </a:rPr>
              <a:t>Patients with a major risk factor are considered to have provoked VTE</a:t>
            </a:r>
          </a:p>
        </p:txBody>
      </p:sp>
      <p:sp>
        <p:nvSpPr>
          <p:cNvPr id="26" name="Diamond 25">
            <a:extLst>
              <a:ext uri="{FF2B5EF4-FFF2-40B4-BE49-F238E27FC236}">
                <a16:creationId xmlns:a16="http://schemas.microsoft.com/office/drawing/2014/main" id="{76C80E39-03BA-458B-8F34-0D6956A9878E}"/>
              </a:ext>
            </a:extLst>
          </p:cNvPr>
          <p:cNvSpPr/>
          <p:nvPr/>
        </p:nvSpPr>
        <p:spPr>
          <a:xfrm>
            <a:off x="939855" y="5389874"/>
            <a:ext cx="460736" cy="460732"/>
          </a:xfrm>
          <a:prstGeom prst="diamond">
            <a:avLst/>
          </a:prstGeom>
          <a:solidFill>
            <a:srgbClr val="FFC0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dirty="0">
                <a:solidFill>
                  <a:schemeClr val="tx1"/>
                </a:solidFill>
              </a:rPr>
              <a:t>!</a:t>
            </a:r>
          </a:p>
        </p:txBody>
      </p:sp>
      <p:sp>
        <p:nvSpPr>
          <p:cNvPr id="27" name="TextBox 26">
            <a:extLst>
              <a:ext uri="{FF2B5EF4-FFF2-40B4-BE49-F238E27FC236}">
                <a16:creationId xmlns:a16="http://schemas.microsoft.com/office/drawing/2014/main" id="{93CEC4FA-2B13-44B5-A19A-CFF40D55BC61}"/>
              </a:ext>
            </a:extLst>
          </p:cNvPr>
          <p:cNvSpPr txBox="1"/>
          <p:nvPr/>
        </p:nvSpPr>
        <p:spPr>
          <a:xfrm>
            <a:off x="0" y="3281578"/>
            <a:ext cx="9144000" cy="1815882"/>
          </a:xfrm>
          <a:prstGeom prst="rect">
            <a:avLst/>
          </a:prstGeom>
          <a:gradFill flip="none" rotWithShape="1">
            <a:gsLst>
              <a:gs pos="0">
                <a:srgbClr val="19325C">
                  <a:shade val="30000"/>
                  <a:satMod val="115000"/>
                </a:srgbClr>
              </a:gs>
              <a:gs pos="50000">
                <a:srgbClr val="19325C">
                  <a:shade val="67500"/>
                  <a:satMod val="115000"/>
                </a:srgbClr>
              </a:gs>
              <a:gs pos="100000">
                <a:srgbClr val="19325C">
                  <a:shade val="100000"/>
                  <a:satMod val="115000"/>
                </a:srgbClr>
              </a:gs>
            </a:gsLst>
            <a:lin ang="2700000" scaled="1"/>
            <a:tileRect/>
          </a:gradFill>
        </p:spPr>
        <p:txBody>
          <a:bodyPr wrap="square" rtlCol="0">
            <a:spAutoFit/>
          </a:bodyPr>
          <a:lstStyle/>
          <a:p>
            <a:pPr lvl="0" algn="ctr">
              <a:spcBef>
                <a:spcPct val="50000"/>
              </a:spcBef>
              <a:defRPr/>
            </a:pPr>
            <a:r>
              <a:rPr lang="en-GB" sz="2800" b="1" kern="0" dirty="0">
                <a:solidFill>
                  <a:schemeClr val="bg1"/>
                </a:solidFill>
                <a:latin typeface="Arial Narrow" panose="020B0606020202030204" pitchFamily="34" charset="0"/>
                <a:cs typeface="Arial" pitchFamily="34" charset="0"/>
              </a:rPr>
              <a:t>ACCP guidelines recommend at least 3 months’ anticoagulant therapy after provoked VTE with transient risk factors or longer after unprovoked (idiopathic) or VTE provoked by irreversible factors</a:t>
            </a:r>
            <a:endParaRPr lang="en-US" sz="2800" b="1" kern="0" baseline="30000" dirty="0">
              <a:solidFill>
                <a:schemeClr val="bg1"/>
              </a:solidFill>
              <a:latin typeface="Arial Narrow" panose="020B060602020203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63391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dress&#10;&#10;Description automatically generated">
            <a:extLst>
              <a:ext uri="{FF2B5EF4-FFF2-40B4-BE49-F238E27FC236}">
                <a16:creationId xmlns:a16="http://schemas.microsoft.com/office/drawing/2014/main" id="{1CA66B8B-0B9B-4F6C-9F87-EF00477E75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853240" y="6894"/>
            <a:ext cx="4269667" cy="638741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10</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737360"/>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314750"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794757"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790349" y="3282927"/>
            <a:ext cx="7082643" cy="1077218"/>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What if Stella has a proximal DVT related to a flight, but was not on the OCP. </a:t>
            </a:r>
            <a:endPar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4054183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27589" y="1079276"/>
            <a:ext cx="7834510"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How long should Stella be anticoagulated for? </a:t>
            </a:r>
            <a:endPar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3 months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6 months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12 months</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Indefinitely</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Not Sure</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22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2" end="2"/>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5" end="5"/>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23965"/>
            <a:ext cx="9144000" cy="54864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97010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597" y="192024"/>
            <a:ext cx="1832403" cy="721782"/>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3550"/>
            <a:ext cx="7066946"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Patients with First Unprovoked Proximal DVT – </a:t>
            </a:r>
            <a:r>
              <a:rPr lang="en-CA" sz="3200" b="1" dirty="0">
                <a:solidFill>
                  <a:srgbClr val="356AC1"/>
                </a:solidFill>
                <a:latin typeface="Arial Narrow" panose="020B0606020202030204" pitchFamily="34" charset="0"/>
                <a:cs typeface="Aharoni" panose="02010803020104030203" pitchFamily="2" charset="-79"/>
              </a:rPr>
              <a:t>What to Do</a:t>
            </a:r>
            <a:r>
              <a:rPr lang="en-CA" sz="3200" b="1" dirty="0">
                <a:solidFill>
                  <a:srgbClr val="183059"/>
                </a:solidFill>
                <a:latin typeface="Arial Narrow" panose="020B0606020202030204" pitchFamily="34" charset="0"/>
                <a:cs typeface="Aharoni" panose="02010803020104030203" pitchFamily="2" charset="-79"/>
              </a:rPr>
              <a:t>?</a:t>
            </a: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431478"/>
            <a:ext cx="8988258" cy="2308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Rodger MA et al. CMAJ 2008; 179:417-26.</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40422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8DA90F-B2C9-499B-B933-68C471E50322}"/>
              </a:ext>
            </a:extLst>
          </p:cNvPr>
          <p:cNvSpPr/>
          <p:nvPr/>
        </p:nvSpPr>
        <p:spPr>
          <a:xfrm>
            <a:off x="508000" y="1518335"/>
            <a:ext cx="8089900" cy="4955203"/>
          </a:xfrm>
          <a:prstGeom prst="rect">
            <a:avLst/>
          </a:prstGeom>
        </p:spPr>
        <p:txBody>
          <a:bodyPr wrap="square">
            <a:spAutoFit/>
          </a:bodyPr>
          <a:lstStyle/>
          <a:p>
            <a:pPr marL="342900" lvl="0" indent="-342900">
              <a:buClr>
                <a:srgbClr val="5BCCDF"/>
              </a:buClr>
              <a:buFont typeface="Wingdings" panose="05000000000000000000" pitchFamily="2" charset="2"/>
              <a:buChar char="§"/>
            </a:pPr>
            <a:r>
              <a:rPr lang="en-CA" sz="2400" b="1" dirty="0">
                <a:solidFill>
                  <a:prstClr val="black">
                    <a:lumMod val="85000"/>
                    <a:lumOff val="15000"/>
                  </a:prstClr>
                </a:solidFill>
                <a:latin typeface="Arial Narrow" panose="020B0606020202030204" pitchFamily="34" charset="0"/>
                <a:cs typeface="Aharoni" panose="02010803020104030203" pitchFamily="2" charset="-79"/>
              </a:rPr>
              <a:t>Patients with low bleeding risk:</a:t>
            </a:r>
          </a:p>
          <a:p>
            <a:pPr marL="800100" lvl="1" indent="-342900">
              <a:buClr>
                <a:srgbClr val="356AC1"/>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Generally, men with unprovoked DVT are at high risk and deserve </a:t>
            </a:r>
            <a:br>
              <a:rPr lang="en-CA" sz="2000" b="1" dirty="0">
                <a:solidFill>
                  <a:prstClr val="black">
                    <a:lumMod val="85000"/>
                    <a:lumOff val="15000"/>
                  </a:prstClr>
                </a:solidFill>
                <a:latin typeface="Arial Narrow" panose="020B0606020202030204" pitchFamily="34" charset="0"/>
                <a:cs typeface="Aharoni" panose="02010803020104030203" pitchFamily="2" charset="-79"/>
              </a:rPr>
            </a:br>
            <a:r>
              <a:rPr lang="en-CA" sz="2000" b="1" dirty="0">
                <a:solidFill>
                  <a:prstClr val="black">
                    <a:lumMod val="85000"/>
                    <a:lumOff val="15000"/>
                  </a:prstClr>
                </a:solidFill>
                <a:latin typeface="Arial Narrow" panose="020B0606020202030204" pitchFamily="34" charset="0"/>
                <a:cs typeface="Aharoni" panose="02010803020104030203" pitchFamily="2" charset="-79"/>
              </a:rPr>
              <a:t>extended anticoagulation</a:t>
            </a:r>
          </a:p>
          <a:p>
            <a:pPr marL="800100" lvl="1" indent="-342900">
              <a:buClr>
                <a:srgbClr val="356AC1"/>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Women with unprovoked DVT can be risk-stratified using the recently validated HERDOO2 rule:</a:t>
            </a:r>
          </a:p>
          <a:p>
            <a:pPr marL="1257300" lvl="2" indent="-342900">
              <a:buClr>
                <a:srgbClr val="356AC1"/>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Anticoagulation can be stopped after three months in low risk women (HERDOO2 score of 0–1) </a:t>
            </a:r>
          </a:p>
          <a:p>
            <a:pPr marL="1257300" lvl="2" indent="-342900">
              <a:buClr>
                <a:srgbClr val="356AC1"/>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Extended anticoagulation is justified in high risk women (HERDOO2 score ≥2) </a:t>
            </a:r>
          </a:p>
          <a:p>
            <a:pPr lvl="2">
              <a:buClr>
                <a:srgbClr val="5BCCDF"/>
              </a:buClr>
            </a:pPr>
            <a:endParaRPr lang="en-CA" sz="2000" b="1" dirty="0">
              <a:solidFill>
                <a:prstClr val="black">
                  <a:lumMod val="85000"/>
                  <a:lumOff val="15000"/>
                </a:prstClr>
              </a:solidFill>
              <a:latin typeface="Arial Narrow" panose="020B0606020202030204" pitchFamily="34" charset="0"/>
              <a:cs typeface="Aharoni" panose="02010803020104030203" pitchFamily="2" charset="-79"/>
            </a:endParaRPr>
          </a:p>
          <a:p>
            <a:pPr marL="342900" lvl="0" indent="-342900">
              <a:buClr>
                <a:srgbClr val="5BCCDF"/>
              </a:buClr>
              <a:buFont typeface="Wingdings" panose="05000000000000000000" pitchFamily="2" charset="2"/>
              <a:buChar char="§"/>
            </a:pPr>
            <a:r>
              <a:rPr lang="en-CA" sz="2400" b="1" dirty="0">
                <a:solidFill>
                  <a:prstClr val="black">
                    <a:lumMod val="85000"/>
                    <a:lumOff val="15000"/>
                  </a:prstClr>
                </a:solidFill>
                <a:latin typeface="Arial Narrow" panose="020B0606020202030204" pitchFamily="34" charset="0"/>
                <a:cs typeface="Aharoni" panose="02010803020104030203" pitchFamily="2" charset="-79"/>
              </a:rPr>
              <a:t>Patients with high bleeding risk:</a:t>
            </a:r>
          </a:p>
          <a:p>
            <a:pPr marL="800100" lvl="1" indent="-342900">
              <a:buClr>
                <a:srgbClr val="356AC1"/>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Usually 3 months of anticoagulation, then stop</a:t>
            </a:r>
          </a:p>
          <a:p>
            <a:pPr lvl="1">
              <a:buClr>
                <a:srgbClr val="5BCCDF"/>
              </a:buClr>
            </a:pPr>
            <a:endParaRPr lang="en-CA" sz="2000" b="1" dirty="0">
              <a:solidFill>
                <a:prstClr val="black">
                  <a:lumMod val="85000"/>
                  <a:lumOff val="15000"/>
                </a:prstClr>
              </a:solidFill>
              <a:latin typeface="Arial Narrow" panose="020B0606020202030204" pitchFamily="34" charset="0"/>
              <a:cs typeface="Aharoni" panose="02010803020104030203" pitchFamily="2" charset="-79"/>
            </a:endParaRPr>
          </a:p>
          <a:p>
            <a:pPr marL="342900" lvl="0" indent="-342900">
              <a:buClr>
                <a:srgbClr val="5BCCDF"/>
              </a:buClr>
              <a:buFont typeface="Wingdings" panose="05000000000000000000" pitchFamily="2" charset="2"/>
              <a:buChar char="§"/>
            </a:pPr>
            <a:r>
              <a:rPr lang="en-CA" sz="2400" b="1" dirty="0">
                <a:solidFill>
                  <a:prstClr val="black">
                    <a:lumMod val="85000"/>
                    <a:lumOff val="15000"/>
                  </a:prstClr>
                </a:solidFill>
                <a:latin typeface="Arial Narrow" panose="020B0606020202030204" pitchFamily="34" charset="0"/>
                <a:cs typeface="Aharoni" panose="02010803020104030203" pitchFamily="2" charset="-79"/>
              </a:rPr>
              <a:t>Patient preference must be taken into account </a:t>
            </a:r>
          </a:p>
          <a:p>
            <a:pPr marL="342900" marR="0" lvl="0" indent="-342900" algn="l" defTabSz="457200" rtl="0" eaLnBrk="1" fontAlgn="auto" latinLnBrk="0" hangingPunct="1">
              <a:lnSpc>
                <a:spcPct val="100000"/>
              </a:lnSpc>
              <a:spcBef>
                <a:spcPts val="0"/>
              </a:spcBef>
              <a:spcAft>
                <a:spcPts val="0"/>
              </a:spcAft>
              <a:buClr>
                <a:srgbClr val="5BCCDF"/>
              </a:buClr>
              <a:buSzTx/>
              <a:buFont typeface="Wingdings" panose="05000000000000000000" pitchFamily="2" charset="2"/>
              <a:buChar char="§"/>
              <a:tabLst/>
              <a:defRPr/>
            </a:pPr>
            <a:endParaRPr kumimoji="0" lang="en-CA"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sp>
        <p:nvSpPr>
          <p:cNvPr id="3" name="Rectangle 2">
            <a:extLst>
              <a:ext uri="{FF2B5EF4-FFF2-40B4-BE49-F238E27FC236}">
                <a16:creationId xmlns:a16="http://schemas.microsoft.com/office/drawing/2014/main" id="{003815A9-3D22-42D8-B249-BCBD4B84A0E6}"/>
              </a:ext>
            </a:extLst>
          </p:cNvPr>
          <p:cNvSpPr/>
          <p:nvPr/>
        </p:nvSpPr>
        <p:spPr>
          <a:xfrm>
            <a:off x="161925" y="6062355"/>
            <a:ext cx="1576072" cy="261610"/>
          </a:xfrm>
          <a:prstGeom prst="rect">
            <a:avLst/>
          </a:prstGeom>
        </p:spPr>
        <p:txBody>
          <a:bodyPr wrap="none">
            <a:spAutoFit/>
          </a:bodyPr>
          <a:lstStyle/>
          <a:p>
            <a:r>
              <a:rPr lang="fr-CA" sz="1100" dirty="0">
                <a:latin typeface="Arial Narrow" panose="020B0606020202030204" pitchFamily="34" charset="0"/>
              </a:rPr>
              <a:t>DVT, </a:t>
            </a:r>
            <a:r>
              <a:rPr lang="fr-CA" sz="1100" dirty="0" err="1">
                <a:latin typeface="Arial Narrow" panose="020B0606020202030204" pitchFamily="34" charset="0"/>
              </a:rPr>
              <a:t>deep</a:t>
            </a:r>
            <a:r>
              <a:rPr lang="fr-CA" sz="1100" dirty="0">
                <a:latin typeface="Arial Narrow" panose="020B0606020202030204" pitchFamily="34" charset="0"/>
              </a:rPr>
              <a:t> </a:t>
            </a:r>
            <a:r>
              <a:rPr lang="fr-CA" sz="1100" dirty="0" err="1">
                <a:latin typeface="Arial Narrow" panose="020B0606020202030204" pitchFamily="34" charset="0"/>
              </a:rPr>
              <a:t>vein</a:t>
            </a:r>
            <a:r>
              <a:rPr lang="fr-CA" sz="1100" dirty="0">
                <a:latin typeface="Arial Narrow" panose="020B0606020202030204" pitchFamily="34" charset="0"/>
              </a:rPr>
              <a:t> </a:t>
            </a:r>
            <a:r>
              <a:rPr lang="fr-CA" sz="1100" dirty="0" err="1">
                <a:latin typeface="Arial Narrow" panose="020B0606020202030204" pitchFamily="34" charset="0"/>
              </a:rPr>
              <a:t>thrombosis</a:t>
            </a:r>
            <a:endParaRPr lang="fr-CA" sz="1100" dirty="0">
              <a:latin typeface="Arial Narrow" panose="020B0606020202030204" pitchFamily="34" charset="0"/>
            </a:endParaRPr>
          </a:p>
        </p:txBody>
      </p:sp>
    </p:spTree>
    <p:extLst>
      <p:ext uri="{BB962C8B-B14F-4D97-AF65-F5344CB8AC3E}">
        <p14:creationId xmlns:p14="http://schemas.microsoft.com/office/powerpoint/2010/main" val="261940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23965"/>
            <a:ext cx="9144000" cy="54864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97010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597" y="192024"/>
            <a:ext cx="1832403" cy="721782"/>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53550"/>
            <a:ext cx="7066946"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HERDOO2 Score</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431478"/>
            <a:ext cx="8988258" cy="2308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Rodger MA et al. CMAJ 2008; 179:417-26.</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14904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8DA90F-B2C9-499B-B933-68C471E50322}"/>
              </a:ext>
            </a:extLst>
          </p:cNvPr>
          <p:cNvSpPr/>
          <p:nvPr/>
        </p:nvSpPr>
        <p:spPr>
          <a:xfrm>
            <a:off x="508000" y="1518335"/>
            <a:ext cx="8089900" cy="830997"/>
          </a:xfrm>
          <a:prstGeom prst="rect">
            <a:avLst/>
          </a:prstGeom>
        </p:spPr>
        <p:txBody>
          <a:bodyPr wrap="square">
            <a:spAutoFit/>
          </a:bodyPr>
          <a:lstStyle/>
          <a:p>
            <a:pPr marL="342900" lvl="0" indent="-342900">
              <a:buClr>
                <a:srgbClr val="5BCCDF"/>
              </a:buClr>
              <a:buFont typeface="Wingdings" panose="05000000000000000000" pitchFamily="2" charset="2"/>
              <a:buChar char="§"/>
            </a:pPr>
            <a:r>
              <a:rPr lang="en-CA" sz="2400" b="1" dirty="0">
                <a:solidFill>
                  <a:prstClr val="black">
                    <a:lumMod val="85000"/>
                    <a:lumOff val="15000"/>
                  </a:prstClr>
                </a:solidFill>
                <a:latin typeface="Arial Narrow" panose="020B0606020202030204" pitchFamily="34" charset="0"/>
                <a:cs typeface="Aharoni" panose="02010803020104030203" pitchFamily="2" charset="-79"/>
              </a:rPr>
              <a:t>Can identify women with unprovoked VTE who can safely discontinue anticoagulation after 5–7 months</a:t>
            </a:r>
            <a:endParaRPr kumimoji="0" lang="en-CA"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sp>
        <p:nvSpPr>
          <p:cNvPr id="3" name="Rectangle 2">
            <a:extLst>
              <a:ext uri="{FF2B5EF4-FFF2-40B4-BE49-F238E27FC236}">
                <a16:creationId xmlns:a16="http://schemas.microsoft.com/office/drawing/2014/main" id="{003815A9-3D22-42D8-B249-BCBD4B84A0E6}"/>
              </a:ext>
            </a:extLst>
          </p:cNvPr>
          <p:cNvSpPr/>
          <p:nvPr/>
        </p:nvSpPr>
        <p:spPr>
          <a:xfrm>
            <a:off x="161925" y="6062355"/>
            <a:ext cx="2993127" cy="261610"/>
          </a:xfrm>
          <a:prstGeom prst="rect">
            <a:avLst/>
          </a:prstGeom>
        </p:spPr>
        <p:txBody>
          <a:bodyPr wrap="none">
            <a:spAutoFit/>
          </a:bodyPr>
          <a:lstStyle/>
          <a:p>
            <a:r>
              <a:rPr lang="en-CA" sz="1100" dirty="0">
                <a:latin typeface="Arial Narrow" panose="020B0606020202030204" pitchFamily="34" charset="0"/>
              </a:rPr>
              <a:t>BMI, body mass index; VTE, venous thromboembolism</a:t>
            </a:r>
          </a:p>
        </p:txBody>
      </p:sp>
      <p:graphicFrame>
        <p:nvGraphicFramePr>
          <p:cNvPr id="10" name="Table 9">
            <a:extLst>
              <a:ext uri="{FF2B5EF4-FFF2-40B4-BE49-F238E27FC236}">
                <a16:creationId xmlns:a16="http://schemas.microsoft.com/office/drawing/2014/main" id="{96C1B14E-BB28-42BE-A458-F286D7AA0B88}"/>
              </a:ext>
            </a:extLst>
          </p:cNvPr>
          <p:cNvGraphicFramePr>
            <a:graphicFrameLocks noGrp="1"/>
          </p:cNvGraphicFramePr>
          <p:nvPr>
            <p:extLst>
              <p:ext uri="{D42A27DB-BD31-4B8C-83A1-F6EECF244321}">
                <p14:modId xmlns:p14="http://schemas.microsoft.com/office/powerpoint/2010/main" val="1649407464"/>
              </p:ext>
            </p:extLst>
          </p:nvPr>
        </p:nvGraphicFramePr>
        <p:xfrm>
          <a:off x="949961" y="2809149"/>
          <a:ext cx="7314882" cy="2026920"/>
        </p:xfrm>
        <a:graphic>
          <a:graphicData uri="http://schemas.openxmlformats.org/drawingml/2006/table">
            <a:tbl>
              <a:tblPr firstRow="1" bandRow="1">
                <a:tableStyleId>{5C22544A-7EE6-4342-B048-85BDC9FD1C3A}</a:tableStyleId>
              </a:tblPr>
              <a:tblGrid>
                <a:gridCol w="6283388">
                  <a:extLst>
                    <a:ext uri="{9D8B030D-6E8A-4147-A177-3AD203B41FA5}">
                      <a16:colId xmlns:a16="http://schemas.microsoft.com/office/drawing/2014/main" val="20000"/>
                    </a:ext>
                  </a:extLst>
                </a:gridCol>
                <a:gridCol w="1031494">
                  <a:extLst>
                    <a:ext uri="{9D8B030D-6E8A-4147-A177-3AD203B41FA5}">
                      <a16:colId xmlns:a16="http://schemas.microsoft.com/office/drawing/2014/main" val="20001"/>
                    </a:ext>
                  </a:extLst>
                </a:gridCol>
              </a:tblGrid>
              <a:tr h="405384">
                <a:tc gridSpan="2">
                  <a:txBody>
                    <a:bodyPr/>
                    <a:lstStyle/>
                    <a:p>
                      <a:r>
                        <a:rPr lang="en-CA" sz="1800" dirty="0">
                          <a:solidFill>
                            <a:schemeClr val="bg1"/>
                          </a:solidFill>
                          <a:latin typeface="Arial Narrow" panose="020B0606020202030204" pitchFamily="34" charset="0"/>
                        </a:rPr>
                        <a:t>HERDOO2 Scoring</a:t>
                      </a:r>
                      <a:endParaRPr lang="fr-CA" sz="1800" dirty="0">
                        <a:solidFill>
                          <a:schemeClr val="bg1"/>
                        </a:solidFill>
                        <a:latin typeface="Arial Narrow" panose="020B0606020202030204" pitchFamily="34" charset="0"/>
                      </a:endParaRP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gradFill flip="none" rotWithShape="1">
                      <a:gsLst>
                        <a:gs pos="0">
                          <a:srgbClr val="255F7F">
                            <a:shade val="30000"/>
                            <a:satMod val="115000"/>
                          </a:srgbClr>
                        </a:gs>
                        <a:gs pos="50000">
                          <a:srgbClr val="255F7F">
                            <a:shade val="67500"/>
                            <a:satMod val="115000"/>
                          </a:srgbClr>
                        </a:gs>
                        <a:gs pos="100000">
                          <a:srgbClr val="255F7F">
                            <a:shade val="100000"/>
                            <a:satMod val="115000"/>
                          </a:srgbClr>
                        </a:gs>
                      </a:gsLst>
                      <a:lin ang="0" scaled="1"/>
                      <a:tileRect/>
                    </a:gradFill>
                  </a:tcPr>
                </a:tc>
                <a:tc hMerge="1">
                  <a:txBody>
                    <a:bodyPr/>
                    <a:lstStyle/>
                    <a:p>
                      <a:endParaRPr lang="fr-CA" dirty="0"/>
                    </a:p>
                  </a:txBody>
                  <a:tcPr/>
                </a:tc>
                <a:extLst>
                  <a:ext uri="{0D108BD9-81ED-4DB2-BD59-A6C34878D82A}">
                    <a16:rowId xmlns:a16="http://schemas.microsoft.com/office/drawing/2014/main" val="10000"/>
                  </a:ext>
                </a:extLst>
              </a:tr>
              <a:tr h="405384">
                <a:tc>
                  <a:txBody>
                    <a:bodyPr/>
                    <a:lstStyle/>
                    <a:p>
                      <a:r>
                        <a:rPr lang="en-CA" sz="1800" dirty="0">
                          <a:latin typeface="Arial Narrow" panose="020B0606020202030204" pitchFamily="34" charset="0"/>
                        </a:rPr>
                        <a:t>Any hyperpigmentation,</a:t>
                      </a:r>
                      <a:r>
                        <a:rPr lang="en-CA" sz="1800" baseline="0" dirty="0">
                          <a:latin typeface="Arial Narrow" panose="020B0606020202030204" pitchFamily="34" charset="0"/>
                        </a:rPr>
                        <a:t> edema or redness in either leg </a:t>
                      </a:r>
                      <a:endParaRPr lang="fr-CA" sz="1800" dirty="0">
                        <a:latin typeface="Arial Narrow" panose="020B0606020202030204" pitchFamily="34" charset="0"/>
                      </a:endParaRPr>
                    </a:p>
                  </a:txBody>
                  <a:tcPr marL="68580" marR="68580" marT="34290" marB="34290" anchor="ctr">
                    <a:lnL w="12700" cmpd="sng">
                      <a:noFill/>
                    </a:lnL>
                    <a:lnR w="12700" cmpd="sng">
                      <a:noFill/>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800" dirty="0">
                          <a:latin typeface="Arial Narrow" panose="020B0606020202030204" pitchFamily="34" charset="0"/>
                        </a:rPr>
                        <a:t>1 point</a:t>
                      </a:r>
                      <a:endParaRPr lang="fr-CA" sz="1800" dirty="0">
                        <a:latin typeface="Arial Narrow" panose="020B0606020202030204" pitchFamily="34" charset="0"/>
                      </a:endParaRPr>
                    </a:p>
                  </a:txBody>
                  <a:tcPr marL="68580" marR="68580" marT="34290" marB="34290" anchor="ctr">
                    <a:lnL w="12700" cmpd="sng">
                      <a:noFill/>
                    </a:lnL>
                    <a:lnR w="12700" cmpd="sng">
                      <a:noFill/>
                    </a:lnR>
                    <a:lnT w="381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384">
                <a:tc>
                  <a:txBody>
                    <a:bodyPr/>
                    <a:lstStyle/>
                    <a:p>
                      <a:r>
                        <a:rPr lang="en-CA" sz="1800" dirty="0">
                          <a:solidFill>
                            <a:schemeClr val="tx1"/>
                          </a:solidFill>
                          <a:latin typeface="Arial Narrow" panose="020B0606020202030204" pitchFamily="34" charset="0"/>
                        </a:rPr>
                        <a:t>VIDAS</a:t>
                      </a:r>
                      <a:r>
                        <a:rPr lang="en-CA" sz="1800" baseline="30000" dirty="0">
                          <a:solidFill>
                            <a:schemeClr val="tx1"/>
                          </a:solidFill>
                          <a:latin typeface="Arial Narrow" panose="020B0606020202030204" pitchFamily="34" charset="0"/>
                        </a:rPr>
                        <a:t>®</a:t>
                      </a:r>
                      <a:r>
                        <a:rPr lang="en-CA" sz="1800" dirty="0">
                          <a:solidFill>
                            <a:schemeClr val="tx1"/>
                          </a:solidFill>
                          <a:latin typeface="Arial Narrow" panose="020B0606020202030204" pitchFamily="34" charset="0"/>
                        </a:rPr>
                        <a:t> D-dimer </a:t>
                      </a:r>
                      <a:r>
                        <a:rPr lang="en-CA" sz="1800" dirty="0">
                          <a:latin typeface="Arial Narrow" panose="020B0606020202030204" pitchFamily="34" charset="0"/>
                          <a:cs typeface="Calibri"/>
                        </a:rPr>
                        <a:t>≥250 µg/L</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dirty="0">
                          <a:latin typeface="Arial Narrow" panose="020B0606020202030204" pitchFamily="34" charset="0"/>
                        </a:rPr>
                        <a:t>1 point</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384">
                <a:tc>
                  <a:txBody>
                    <a:bodyPr/>
                    <a:lstStyle/>
                    <a:p>
                      <a:r>
                        <a:rPr lang="en-CA" sz="1800" dirty="0">
                          <a:latin typeface="Arial Narrow" panose="020B0606020202030204" pitchFamily="34" charset="0"/>
                        </a:rPr>
                        <a:t>Obesity</a:t>
                      </a:r>
                      <a:r>
                        <a:rPr lang="en-CA" sz="1800" baseline="0" dirty="0">
                          <a:latin typeface="Arial Narrow" panose="020B0606020202030204" pitchFamily="34" charset="0"/>
                        </a:rPr>
                        <a:t> (BMI </a:t>
                      </a:r>
                      <a:r>
                        <a:rPr lang="en-CA" sz="1800" dirty="0">
                          <a:latin typeface="Arial Narrow" panose="020B0606020202030204" pitchFamily="34" charset="0"/>
                          <a:cs typeface="Calibri"/>
                        </a:rPr>
                        <a:t>≥30 kg/m</a:t>
                      </a:r>
                      <a:r>
                        <a:rPr lang="en-CA" sz="1800" baseline="30000" dirty="0">
                          <a:latin typeface="Arial Narrow" panose="020B0606020202030204" pitchFamily="34" charset="0"/>
                          <a:cs typeface="Calibri"/>
                        </a:rPr>
                        <a:t>2</a:t>
                      </a:r>
                      <a:r>
                        <a:rPr lang="en-CA" sz="1800" dirty="0">
                          <a:latin typeface="Arial Narrow" panose="020B0606020202030204" pitchFamily="34" charset="0"/>
                          <a:cs typeface="Calibri"/>
                        </a:rPr>
                        <a:t>)</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dirty="0">
                          <a:latin typeface="Arial Narrow" panose="020B0606020202030204" pitchFamily="34" charset="0"/>
                        </a:rPr>
                        <a:t>1 point</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384">
                <a:tc>
                  <a:txBody>
                    <a:bodyPr/>
                    <a:lstStyle/>
                    <a:p>
                      <a:r>
                        <a:rPr lang="en-CA" sz="1800" dirty="0">
                          <a:latin typeface="Arial Narrow" panose="020B0606020202030204" pitchFamily="34" charset="0"/>
                        </a:rPr>
                        <a:t>Older age (</a:t>
                      </a:r>
                      <a:r>
                        <a:rPr lang="en-CA" sz="1800" dirty="0">
                          <a:latin typeface="Arial Narrow" panose="020B0606020202030204" pitchFamily="34" charset="0"/>
                          <a:cs typeface="Calibri"/>
                        </a:rPr>
                        <a:t>≥65 years)</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CA" sz="1800" dirty="0">
                          <a:latin typeface="Arial Narrow" panose="020B0606020202030204" pitchFamily="34" charset="0"/>
                        </a:rPr>
                        <a:t>1 point</a:t>
                      </a:r>
                      <a:endParaRPr lang="fr-CA" sz="1800" dirty="0">
                        <a:latin typeface="Arial Narrow" panose="020B0606020202030204" pitchFamily="34" charset="0"/>
                      </a:endParaRPr>
                    </a:p>
                  </a:txBody>
                  <a:tcPr marL="68580" marR="68580" marT="34290" marB="3429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1" name="TextBox 10">
            <a:extLst>
              <a:ext uri="{FF2B5EF4-FFF2-40B4-BE49-F238E27FC236}">
                <a16:creationId xmlns:a16="http://schemas.microsoft.com/office/drawing/2014/main" id="{F47B3C4B-C986-4A76-94BB-F1BCC582E644}"/>
              </a:ext>
            </a:extLst>
          </p:cNvPr>
          <p:cNvSpPr txBox="1"/>
          <p:nvPr/>
        </p:nvSpPr>
        <p:spPr>
          <a:xfrm>
            <a:off x="4851874" y="4983001"/>
            <a:ext cx="1521570" cy="307777"/>
          </a:xfrm>
          <a:prstGeom prst="rect">
            <a:avLst/>
          </a:prstGeom>
          <a:noFill/>
        </p:spPr>
        <p:txBody>
          <a:bodyPr wrap="none" rtlCol="0">
            <a:spAutoFit/>
          </a:bodyPr>
          <a:lstStyle/>
          <a:p>
            <a:r>
              <a:rPr lang="en-CA" sz="1400" b="1" dirty="0">
                <a:solidFill>
                  <a:prstClr val="black"/>
                </a:solidFill>
                <a:latin typeface="Arial Narrow" panose="020B0606020202030204" pitchFamily="34" charset="0"/>
              </a:rPr>
              <a:t>High risk:</a:t>
            </a:r>
            <a:r>
              <a:rPr lang="en-CA" sz="1400" dirty="0">
                <a:solidFill>
                  <a:prstClr val="black"/>
                </a:solidFill>
                <a:latin typeface="Arial Narrow" panose="020B0606020202030204" pitchFamily="34" charset="0"/>
              </a:rPr>
              <a:t> </a:t>
            </a:r>
            <a:r>
              <a:rPr lang="en-CA" sz="1400" dirty="0">
                <a:solidFill>
                  <a:prstClr val="black"/>
                </a:solidFill>
                <a:latin typeface="Arial Narrow" panose="020B0606020202030204" pitchFamily="34" charset="0"/>
                <a:cs typeface="Calibri"/>
              </a:rPr>
              <a:t>≥2 points</a:t>
            </a:r>
            <a:endParaRPr lang="fr-CA" sz="1400" dirty="0">
              <a:solidFill>
                <a:prstClr val="black"/>
              </a:solidFill>
              <a:latin typeface="Arial Narrow" panose="020B0606020202030204" pitchFamily="34" charset="0"/>
            </a:endParaRPr>
          </a:p>
        </p:txBody>
      </p:sp>
      <p:sp>
        <p:nvSpPr>
          <p:cNvPr id="12" name="Rectangle 11">
            <a:extLst>
              <a:ext uri="{FF2B5EF4-FFF2-40B4-BE49-F238E27FC236}">
                <a16:creationId xmlns:a16="http://schemas.microsoft.com/office/drawing/2014/main" id="{AE06A026-34B1-47EA-B348-73BA885DA1C8}"/>
              </a:ext>
            </a:extLst>
          </p:cNvPr>
          <p:cNvSpPr/>
          <p:nvPr/>
        </p:nvSpPr>
        <p:spPr>
          <a:xfrm>
            <a:off x="2414306" y="4986031"/>
            <a:ext cx="1612942" cy="307777"/>
          </a:xfrm>
          <a:prstGeom prst="rect">
            <a:avLst/>
          </a:prstGeom>
        </p:spPr>
        <p:txBody>
          <a:bodyPr wrap="none">
            <a:spAutoFit/>
          </a:bodyPr>
          <a:lstStyle/>
          <a:p>
            <a:r>
              <a:rPr lang="en-CA" sz="1400" b="1" dirty="0">
                <a:solidFill>
                  <a:prstClr val="black"/>
                </a:solidFill>
                <a:latin typeface="Arial Narrow" panose="020B0606020202030204" pitchFamily="34" charset="0"/>
              </a:rPr>
              <a:t>Low risk:</a:t>
            </a:r>
            <a:r>
              <a:rPr lang="en-CA" sz="1400" dirty="0">
                <a:solidFill>
                  <a:prstClr val="black"/>
                </a:solidFill>
                <a:latin typeface="Arial Narrow" panose="020B0606020202030204" pitchFamily="34" charset="0"/>
              </a:rPr>
              <a:t> 0 or 1 point</a:t>
            </a:r>
          </a:p>
        </p:txBody>
      </p:sp>
    </p:spTree>
    <p:extLst>
      <p:ext uri="{BB962C8B-B14F-4D97-AF65-F5344CB8AC3E}">
        <p14:creationId xmlns:p14="http://schemas.microsoft.com/office/powerpoint/2010/main" val="3895212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23965"/>
            <a:ext cx="9144000" cy="54864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97010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597" y="192024"/>
            <a:ext cx="1832403" cy="721782"/>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71825"/>
            <a:ext cx="7066946"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The HERDOO2 Score Predicts Recurrent </a:t>
            </a:r>
            <a:br>
              <a:rPr lang="en-CA" sz="3200" b="1" dirty="0">
                <a:solidFill>
                  <a:srgbClr val="183059"/>
                </a:solidFill>
                <a:latin typeface="Arial Narrow" panose="020B0606020202030204" pitchFamily="34" charset="0"/>
                <a:cs typeface="Aharoni" panose="02010803020104030203" pitchFamily="2" charset="-79"/>
              </a:rPr>
            </a:br>
            <a:r>
              <a:rPr lang="en-CA" sz="3200" b="1" dirty="0">
                <a:solidFill>
                  <a:srgbClr val="183059"/>
                </a:solidFill>
                <a:latin typeface="Arial Narrow" panose="020B0606020202030204" pitchFamily="34" charset="0"/>
                <a:cs typeface="Aharoni" panose="02010803020104030203" pitchFamily="2" charset="-79"/>
              </a:rPr>
              <a:t>VTE in Women</a:t>
            </a: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155742" y="5973311"/>
            <a:ext cx="8988258" cy="246221"/>
          </a:xfrm>
          <a:prstGeom prst="rect">
            <a:avLst/>
          </a:prstGeom>
          <a:noFill/>
        </p:spPr>
        <p:txBody>
          <a:bodyPr wrap="square" rtlCol="0">
            <a:spAutoFit/>
          </a:bodyPr>
          <a:lstStyle/>
          <a:p>
            <a:pPr lvl="0">
              <a:defRPr/>
            </a:pPr>
            <a:r>
              <a:rPr lang="en-CA" altLang="en-US" sz="1000" dirty="0">
                <a:solidFill>
                  <a:schemeClr val="tx1">
                    <a:lumMod val="85000"/>
                    <a:lumOff val="15000"/>
                  </a:schemeClr>
                </a:solidFill>
                <a:latin typeface="Arial Narrow" panose="020B0606020202030204" pitchFamily="34" charset="0"/>
                <a:cs typeface="Lato"/>
              </a:rPr>
              <a:t>NS, no significant difference; VTE, venous thromboembolism</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14904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2F2DC44-C5F8-4F33-99BE-4997EC762593}"/>
              </a:ext>
            </a:extLst>
          </p:cNvPr>
          <p:cNvSpPr/>
          <p:nvPr/>
        </p:nvSpPr>
        <p:spPr>
          <a:xfrm>
            <a:off x="401854" y="1550904"/>
            <a:ext cx="8664275" cy="646331"/>
          </a:xfrm>
          <a:prstGeom prst="rect">
            <a:avLst/>
          </a:prstGeom>
        </p:spPr>
        <p:txBody>
          <a:bodyPr wrap="square">
            <a:spAutoFit/>
          </a:bodyPr>
          <a:lstStyle/>
          <a:p>
            <a:r>
              <a:rPr lang="fr-FR" b="1" dirty="0">
                <a:solidFill>
                  <a:srgbClr val="000000"/>
                </a:solidFill>
                <a:latin typeface="Arial Narrow" panose="020B0606020202030204" pitchFamily="34" charset="0"/>
              </a:rPr>
              <a:t>In </a:t>
            </a:r>
            <a:r>
              <a:rPr lang="en-CA" b="1" dirty="0">
                <a:solidFill>
                  <a:srgbClr val="000000"/>
                </a:solidFill>
                <a:latin typeface="Arial Narrow" panose="020B0606020202030204" pitchFamily="34" charset="0"/>
              </a:rPr>
              <a:t>a prospective study of 2785 patients with unprovoked VTE who were treated </a:t>
            </a:r>
            <a:br>
              <a:rPr lang="en-CA" b="1" dirty="0">
                <a:solidFill>
                  <a:srgbClr val="000000"/>
                </a:solidFill>
                <a:latin typeface="Arial Narrow" panose="020B0606020202030204" pitchFamily="34" charset="0"/>
              </a:rPr>
            </a:br>
            <a:r>
              <a:rPr lang="en-CA" b="1" dirty="0">
                <a:solidFill>
                  <a:srgbClr val="000000"/>
                </a:solidFill>
                <a:latin typeface="Arial Narrow" panose="020B0606020202030204" pitchFamily="34" charset="0"/>
              </a:rPr>
              <a:t>for 5–7 months and followed for one year:   </a:t>
            </a:r>
          </a:p>
        </p:txBody>
      </p:sp>
      <p:graphicFrame>
        <p:nvGraphicFramePr>
          <p:cNvPr id="23" name="Content Placeholder 13">
            <a:extLst>
              <a:ext uri="{FF2B5EF4-FFF2-40B4-BE49-F238E27FC236}">
                <a16:creationId xmlns:a16="http://schemas.microsoft.com/office/drawing/2014/main" id="{041F72BD-BD7C-41D3-A352-33A61864D478}"/>
              </a:ext>
            </a:extLst>
          </p:cNvPr>
          <p:cNvGraphicFramePr>
            <a:graphicFrameLocks noGrp="1"/>
          </p:cNvGraphicFramePr>
          <p:nvPr>
            <p:ph idx="1"/>
            <p:extLst>
              <p:ext uri="{D42A27DB-BD31-4B8C-83A1-F6EECF244321}">
                <p14:modId xmlns:p14="http://schemas.microsoft.com/office/powerpoint/2010/main" val="144124595"/>
              </p:ext>
            </p:extLst>
          </p:nvPr>
        </p:nvGraphicFramePr>
        <p:xfrm>
          <a:off x="0" y="2538351"/>
          <a:ext cx="8903444" cy="2906077"/>
        </p:xfrm>
        <a:graphic>
          <a:graphicData uri="http://schemas.openxmlformats.org/drawingml/2006/chart">
            <c:chart xmlns:c="http://schemas.openxmlformats.org/drawingml/2006/chart" xmlns:r="http://schemas.openxmlformats.org/officeDocument/2006/relationships" r:id="rId6"/>
          </a:graphicData>
        </a:graphic>
      </p:graphicFrame>
      <p:sp>
        <p:nvSpPr>
          <p:cNvPr id="24" name="Rectangle: Rounded Corners 23">
            <a:extLst>
              <a:ext uri="{FF2B5EF4-FFF2-40B4-BE49-F238E27FC236}">
                <a16:creationId xmlns:a16="http://schemas.microsoft.com/office/drawing/2014/main" id="{1DC5440A-D41A-4308-A0A4-7097379150B7}"/>
              </a:ext>
            </a:extLst>
          </p:cNvPr>
          <p:cNvSpPr/>
          <p:nvPr/>
        </p:nvSpPr>
        <p:spPr>
          <a:xfrm>
            <a:off x="6700692" y="2493253"/>
            <a:ext cx="2325077" cy="2479090"/>
          </a:xfrm>
          <a:prstGeom prst="roundRect">
            <a:avLst>
              <a:gd name="adj" fmla="val 5758"/>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57200" rtlCol="0" anchor="ctr"/>
          <a:lstStyle/>
          <a:p>
            <a:pPr marL="92073" algn="ctr">
              <a:lnSpc>
                <a:spcPct val="90000"/>
              </a:lnSpc>
              <a:spcAft>
                <a:spcPts val="400"/>
              </a:spcAft>
            </a:pPr>
            <a:r>
              <a:rPr lang="en-CA" sz="1400" b="1" dirty="0">
                <a:solidFill>
                  <a:prstClr val="black"/>
                </a:solidFill>
                <a:latin typeface="Arial Narrow" panose="020B0606020202030204" pitchFamily="34" charset="0"/>
              </a:rPr>
              <a:t>Conclusion: </a:t>
            </a:r>
            <a:br>
              <a:rPr lang="en-CA" sz="1400" b="1" dirty="0">
                <a:solidFill>
                  <a:prstClr val="black"/>
                </a:solidFill>
                <a:latin typeface="Arial Narrow" panose="020B0606020202030204" pitchFamily="34" charset="0"/>
              </a:rPr>
            </a:br>
            <a:r>
              <a:rPr lang="en-CA" sz="1400" b="1" dirty="0">
                <a:solidFill>
                  <a:prstClr val="black"/>
                </a:solidFill>
                <a:latin typeface="Arial Narrow" panose="020B0606020202030204" pitchFamily="34" charset="0"/>
              </a:rPr>
              <a:t>The authors concluded that this rate (3%) is low enough to justify stopping anticoagulation therapy after a standard course for women with a HERDOO2 score of ≤1. </a:t>
            </a:r>
          </a:p>
        </p:txBody>
      </p:sp>
      <p:sp>
        <p:nvSpPr>
          <p:cNvPr id="25" name="TextBox 24">
            <a:extLst>
              <a:ext uri="{FF2B5EF4-FFF2-40B4-BE49-F238E27FC236}">
                <a16:creationId xmlns:a16="http://schemas.microsoft.com/office/drawing/2014/main" id="{EB4AA487-7899-451C-9588-593684289446}"/>
              </a:ext>
            </a:extLst>
          </p:cNvPr>
          <p:cNvSpPr txBox="1"/>
          <p:nvPr/>
        </p:nvSpPr>
        <p:spPr>
          <a:xfrm>
            <a:off x="3868616" y="3160836"/>
            <a:ext cx="644728" cy="307777"/>
          </a:xfrm>
          <a:prstGeom prst="rect">
            <a:avLst/>
          </a:prstGeom>
          <a:noFill/>
        </p:spPr>
        <p:txBody>
          <a:bodyPr wrap="none" rtlCol="0">
            <a:spAutoFit/>
          </a:bodyPr>
          <a:lstStyle/>
          <a:p>
            <a:r>
              <a:rPr lang="en-CA" sz="1400" i="1" dirty="0">
                <a:latin typeface="Arial Narrow" panose="020B0606020202030204" pitchFamily="34" charset="0"/>
              </a:rPr>
              <a:t>p </a:t>
            </a:r>
            <a:r>
              <a:rPr lang="en-CA" sz="1400" dirty="0">
                <a:latin typeface="Arial Narrow" panose="020B0606020202030204" pitchFamily="34" charset="0"/>
              </a:rPr>
              <a:t>= NS</a:t>
            </a:r>
            <a:endParaRPr lang="en-CA" sz="1400" i="1" dirty="0">
              <a:latin typeface="Arial Narrow" panose="020B0606020202030204" pitchFamily="34" charset="0"/>
            </a:endParaRPr>
          </a:p>
        </p:txBody>
      </p:sp>
      <p:sp>
        <p:nvSpPr>
          <p:cNvPr id="26" name="TextBox 25">
            <a:extLst>
              <a:ext uri="{FF2B5EF4-FFF2-40B4-BE49-F238E27FC236}">
                <a16:creationId xmlns:a16="http://schemas.microsoft.com/office/drawing/2014/main" id="{13BCAE98-2697-4BD3-A536-DCD4AD5F3901}"/>
              </a:ext>
            </a:extLst>
          </p:cNvPr>
          <p:cNvSpPr txBox="1"/>
          <p:nvPr/>
        </p:nvSpPr>
        <p:spPr>
          <a:xfrm>
            <a:off x="5652120" y="3232725"/>
            <a:ext cx="681597" cy="307777"/>
          </a:xfrm>
          <a:prstGeom prst="rect">
            <a:avLst/>
          </a:prstGeom>
          <a:noFill/>
        </p:spPr>
        <p:txBody>
          <a:bodyPr wrap="none" rtlCol="0">
            <a:spAutoFit/>
          </a:bodyPr>
          <a:lstStyle/>
          <a:p>
            <a:r>
              <a:rPr lang="en-CA" sz="1400" i="1" dirty="0">
                <a:latin typeface="Arial Narrow" panose="020B0606020202030204" pitchFamily="34" charset="0"/>
              </a:rPr>
              <a:t>p </a:t>
            </a:r>
            <a:r>
              <a:rPr lang="en-CA" sz="1400" dirty="0">
                <a:latin typeface="Arial Narrow" panose="020B0606020202030204" pitchFamily="34" charset="0"/>
              </a:rPr>
              <a:t>&lt;0.05</a:t>
            </a:r>
            <a:endParaRPr lang="en-CA" sz="1400" i="1" dirty="0">
              <a:latin typeface="Arial Narrow" panose="020B0606020202030204" pitchFamily="34" charset="0"/>
            </a:endParaRPr>
          </a:p>
        </p:txBody>
      </p:sp>
      <p:grpSp>
        <p:nvGrpSpPr>
          <p:cNvPr id="27" name="Group 26">
            <a:extLst>
              <a:ext uri="{FF2B5EF4-FFF2-40B4-BE49-F238E27FC236}">
                <a16:creationId xmlns:a16="http://schemas.microsoft.com/office/drawing/2014/main" id="{5B7D5277-6C4F-4FEA-8273-C81C8CAB7022}"/>
              </a:ext>
            </a:extLst>
          </p:cNvPr>
          <p:cNvGrpSpPr/>
          <p:nvPr/>
        </p:nvGrpSpPr>
        <p:grpSpPr>
          <a:xfrm>
            <a:off x="7592752" y="2595611"/>
            <a:ext cx="540956" cy="540952"/>
            <a:chOff x="2122747" y="1036639"/>
            <a:chExt cx="438900" cy="438898"/>
          </a:xfrm>
          <a:effectLst>
            <a:outerShdw blurRad="50800" dist="38100" dir="2700000" algn="tl" rotWithShape="0">
              <a:prstClr val="black">
                <a:alpha val="40000"/>
              </a:prstClr>
            </a:outerShdw>
          </a:effectLst>
        </p:grpSpPr>
        <p:sp>
          <p:nvSpPr>
            <p:cNvPr id="28" name="Diamond 27">
              <a:extLst>
                <a:ext uri="{FF2B5EF4-FFF2-40B4-BE49-F238E27FC236}">
                  <a16:creationId xmlns:a16="http://schemas.microsoft.com/office/drawing/2014/main" id="{AAD5A4BF-5EDF-4E17-BC3F-D0E1DD6635CD}"/>
                </a:ext>
              </a:extLst>
            </p:cNvPr>
            <p:cNvSpPr/>
            <p:nvPr/>
          </p:nvSpPr>
          <p:spPr>
            <a:xfrm>
              <a:off x="2122747" y="1036639"/>
              <a:ext cx="438900" cy="438898"/>
            </a:xfrm>
            <a:prstGeom prst="diamond">
              <a:avLst/>
            </a:prstGeom>
            <a:solidFill>
              <a:srgbClr val="FFC000"/>
            </a:solidFill>
            <a:ln w="381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Diamond 28">
              <a:extLst>
                <a:ext uri="{FF2B5EF4-FFF2-40B4-BE49-F238E27FC236}">
                  <a16:creationId xmlns:a16="http://schemas.microsoft.com/office/drawing/2014/main" id="{EBB3723E-4852-4A57-A69D-9E97F5B274DA}"/>
                </a:ext>
              </a:extLst>
            </p:cNvPr>
            <p:cNvSpPr/>
            <p:nvPr/>
          </p:nvSpPr>
          <p:spPr>
            <a:xfrm>
              <a:off x="2151640" y="1069182"/>
              <a:ext cx="373814" cy="373812"/>
            </a:xfrm>
            <a:prstGeom prst="diamond">
              <a:avLst/>
            </a:prstGeom>
            <a:solidFill>
              <a:srgbClr val="FFC0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0" name="TextBox 29">
              <a:extLst>
                <a:ext uri="{FF2B5EF4-FFF2-40B4-BE49-F238E27FC236}">
                  <a16:creationId xmlns:a16="http://schemas.microsoft.com/office/drawing/2014/main" id="{541CD123-843B-411C-8E2A-03984DDFA9B3}"/>
                </a:ext>
              </a:extLst>
            </p:cNvPr>
            <p:cNvSpPr txBox="1"/>
            <p:nvPr/>
          </p:nvSpPr>
          <p:spPr>
            <a:xfrm>
              <a:off x="2297576" y="1120485"/>
              <a:ext cx="81937" cy="337112"/>
            </a:xfrm>
            <a:prstGeom prst="rect">
              <a:avLst/>
            </a:prstGeom>
            <a:noFill/>
          </p:spPr>
          <p:txBody>
            <a:bodyPr wrap="none" lIns="0" tIns="0" rIns="0" rtlCol="0">
              <a:spAutoFit/>
            </a:bodyPr>
            <a:lstStyle/>
            <a:p>
              <a:pPr algn="ctr"/>
              <a:r>
                <a:rPr lang="fr-CA" sz="2400" b="1" dirty="0">
                  <a:solidFill>
                    <a:prstClr val="black"/>
                  </a:solidFill>
                </a:rPr>
                <a:t>!</a:t>
              </a:r>
              <a:endParaRPr lang="en-US" sz="2400" b="1" dirty="0">
                <a:solidFill>
                  <a:prstClr val="black"/>
                </a:solidFill>
              </a:endParaRPr>
            </a:p>
          </p:txBody>
        </p:sp>
      </p:grpSp>
      <p:sp>
        <p:nvSpPr>
          <p:cNvPr id="31" name="TextBox 30">
            <a:extLst>
              <a:ext uri="{FF2B5EF4-FFF2-40B4-BE49-F238E27FC236}">
                <a16:creationId xmlns:a16="http://schemas.microsoft.com/office/drawing/2014/main" id="{8BDB0D63-6A6D-4E24-8B9A-CA8BFCA88011}"/>
              </a:ext>
            </a:extLst>
          </p:cNvPr>
          <p:cNvSpPr txBox="1"/>
          <p:nvPr/>
        </p:nvSpPr>
        <p:spPr>
          <a:xfrm>
            <a:off x="77871" y="6463377"/>
            <a:ext cx="8988258" cy="2308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Rodger MA et al. CMAJ 2008; 179:417-26.</a:t>
            </a:r>
          </a:p>
        </p:txBody>
      </p:sp>
    </p:spTree>
    <p:extLst>
      <p:ext uri="{BB962C8B-B14F-4D97-AF65-F5344CB8AC3E}">
        <p14:creationId xmlns:p14="http://schemas.microsoft.com/office/powerpoint/2010/main" val="1045658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dress&#10;&#10;Description automatically generated">
            <a:extLst>
              <a:ext uri="{FF2B5EF4-FFF2-40B4-BE49-F238E27FC236}">
                <a16:creationId xmlns:a16="http://schemas.microsoft.com/office/drawing/2014/main" id="{1CA66B8B-0B9B-4F6C-9F87-EF00477E75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853240" y="6894"/>
            <a:ext cx="4269667" cy="638741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10</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737360"/>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314750"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794757"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790349" y="3282927"/>
            <a:ext cx="7082643"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if Stella is found to have an isolated Distal DVT (Full leg u/s)?</a:t>
            </a: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348696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062992" y="1441317"/>
            <a:ext cx="7834510" cy="646331"/>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Which of the following would be correct?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Tell Stella she is fine and can go on her impending road trip</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Definitely start her on anticoagulation </a:t>
            </a:r>
          </a:p>
          <a:p>
            <a:pPr marL="914400" lvl="1" indent="-457200" algn="l" defTabSz="914377">
              <a:lnSpc>
                <a:spcPct val="100000"/>
              </a:lnSpc>
              <a:spcBef>
                <a:spcPts val="600"/>
              </a:spcBef>
              <a:buFont typeface="+mj-lt"/>
              <a:buAutoNum type="arabicPeriod"/>
            </a:pP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Repeat Proximal u/s in 5-7 days </a:t>
            </a:r>
          </a:p>
          <a:p>
            <a:pPr marL="914400" lvl="1" indent="-457200" algn="l" defTabSz="914377">
              <a:lnSpc>
                <a:spcPct val="100000"/>
              </a:lnSpc>
              <a:spcBef>
                <a:spcPts val="600"/>
              </a:spcBef>
              <a:buFont typeface="+mj-lt"/>
              <a:buAutoNum type="arabicPeriod"/>
            </a:pPr>
            <a:r>
              <a:rPr lang="en-CA" sz="2400" b="1" dirty="0" err="1">
                <a:solidFill>
                  <a:prstClr val="black"/>
                </a:solidFill>
                <a:latin typeface="Arial Narrow" panose="020B0606020202030204" pitchFamily="34" charset="0"/>
                <a:ea typeface="Lato" panose="020F0502020204030203" pitchFamily="34" charset="0"/>
                <a:cs typeface="Lato" panose="020F0502020204030203" pitchFamily="34" charset="0"/>
              </a:rPr>
              <a:t>Anticoagulate</a:t>
            </a:r>
            <a:r>
              <a:rPr lang="en-CA" sz="2400" b="1" dirty="0">
                <a:solidFill>
                  <a:prstClr val="black"/>
                </a:solidFill>
                <a:latin typeface="Arial Narrow" panose="020B0606020202030204" pitchFamily="34" charset="0"/>
                <a:ea typeface="Lato" panose="020F0502020204030203" pitchFamily="34" charset="0"/>
                <a:cs typeface="Lato" panose="020F0502020204030203" pitchFamily="34" charset="0"/>
              </a:rPr>
              <a:t> her if she has high risk criteria </a:t>
            </a:r>
          </a:p>
          <a:p>
            <a:pPr marL="914400" lvl="1" indent="-457200" algn="l" defTabSz="914377">
              <a:lnSpc>
                <a:spcPct val="100000"/>
              </a:lnSpc>
              <a:spcBef>
                <a:spcPts val="600"/>
              </a:spcBef>
              <a:buFont typeface="+mj-lt"/>
              <a:buAutoNum type="arabicPeriod"/>
            </a:pPr>
            <a:r>
              <a:rPr lang="en-CA" sz="2400" b="1" noProof="0" dirty="0">
                <a:solidFill>
                  <a:prstClr val="black"/>
                </a:solidFill>
                <a:latin typeface="Arial Narrow" panose="020B0606020202030204" pitchFamily="34" charset="0"/>
                <a:ea typeface="Lato" panose="020F0502020204030203" pitchFamily="34" charset="0"/>
                <a:cs typeface="Lato" panose="020F0502020204030203" pitchFamily="34" charset="0"/>
              </a:rPr>
              <a:t>2&amp;3</a:t>
            </a:r>
          </a:p>
          <a:p>
            <a:pPr marL="914400" lvl="1" indent="-457200" algn="l" defTabSz="914377">
              <a:lnSpc>
                <a:spcPct val="100000"/>
              </a:lnSpc>
              <a:spcBef>
                <a:spcPts val="600"/>
              </a:spcBef>
              <a:buFont typeface="+mj-lt"/>
              <a:buAutoNum type="arabicPeriod"/>
            </a:pPr>
            <a:r>
              <a:rPr kumimoji="0" lang="en-CA" sz="2400" b="1" i="0" u="none" strike="noStrike" kern="1200" cap="none" spc="0" normalizeH="0" baseline="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3&amp;4</a:t>
            </a: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2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7" end="7"/>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Clinical-conandrum-Logo-2019_dec.png">
            <a:extLst>
              <a:ext uri="{FF2B5EF4-FFF2-40B4-BE49-F238E27FC236}">
                <a16:creationId xmlns:a16="http://schemas.microsoft.com/office/drawing/2014/main" id="{1639EA02-B2AE-40D8-BA9F-6B3971587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2528" y="43086"/>
            <a:ext cx="2435894" cy="959496"/>
          </a:xfrm>
          <a:prstGeom prst="rect">
            <a:avLst/>
          </a:prstGeom>
        </p:spPr>
      </p:pic>
      <p:pic>
        <p:nvPicPr>
          <p:cNvPr id="3" name="Picture 2">
            <a:extLst>
              <a:ext uri="{FF2B5EF4-FFF2-40B4-BE49-F238E27FC236}">
                <a16:creationId xmlns:a16="http://schemas.microsoft.com/office/drawing/2014/main" id="{4756F277-83F5-46AC-8C8A-9042001BD2AD}"/>
              </a:ext>
            </a:extLst>
          </p:cNvPr>
          <p:cNvPicPr>
            <a:picLocks noChangeAspect="1"/>
          </p:cNvPicPr>
          <p:nvPr/>
        </p:nvPicPr>
        <p:blipFill>
          <a:blip r:embed="rId6"/>
          <a:stretch>
            <a:fillRect/>
          </a:stretch>
        </p:blipFill>
        <p:spPr>
          <a:xfrm>
            <a:off x="3260116" y="-10963"/>
            <a:ext cx="5944115" cy="1274174"/>
          </a:xfrm>
          <a:prstGeom prst="rect">
            <a:avLst/>
          </a:prstGeom>
        </p:spPr>
      </p:pic>
      <p:pic>
        <p:nvPicPr>
          <p:cNvPr id="6" name="Picture 5">
            <a:extLst>
              <a:ext uri="{FF2B5EF4-FFF2-40B4-BE49-F238E27FC236}">
                <a16:creationId xmlns:a16="http://schemas.microsoft.com/office/drawing/2014/main" id="{AF50FA71-D040-4CCA-81A6-CF2C2764A669}"/>
              </a:ext>
            </a:extLst>
          </p:cNvPr>
          <p:cNvPicPr>
            <a:picLocks noChangeAspect="1"/>
          </p:cNvPicPr>
          <p:nvPr/>
        </p:nvPicPr>
        <p:blipFill>
          <a:blip r:embed="rId7"/>
          <a:stretch>
            <a:fillRect/>
          </a:stretch>
        </p:blipFill>
        <p:spPr>
          <a:xfrm>
            <a:off x="3245221" y="1787588"/>
            <a:ext cx="5992887" cy="1469263"/>
          </a:xfrm>
          <a:prstGeom prst="rect">
            <a:avLst/>
          </a:prstGeom>
        </p:spPr>
      </p:pic>
      <p:pic>
        <p:nvPicPr>
          <p:cNvPr id="8" name="Picture 7">
            <a:extLst>
              <a:ext uri="{FF2B5EF4-FFF2-40B4-BE49-F238E27FC236}">
                <a16:creationId xmlns:a16="http://schemas.microsoft.com/office/drawing/2014/main" id="{27F8F915-DC04-467F-AE9E-5299D34FB4D1}"/>
              </a:ext>
            </a:extLst>
          </p:cNvPr>
          <p:cNvPicPr>
            <a:picLocks noChangeAspect="1"/>
          </p:cNvPicPr>
          <p:nvPr/>
        </p:nvPicPr>
        <p:blipFill>
          <a:blip r:embed="rId8"/>
          <a:stretch>
            <a:fillRect/>
          </a:stretch>
        </p:blipFill>
        <p:spPr>
          <a:xfrm>
            <a:off x="3245221" y="3536674"/>
            <a:ext cx="5950212" cy="3389670"/>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830997"/>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10</a:t>
            </a:r>
            <a:endParaRPr kumimoji="0" lang="en-US" sz="48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1" name="TextBox 20">
            <a:extLst>
              <a:ext uri="{FF2B5EF4-FFF2-40B4-BE49-F238E27FC236}">
                <a16:creationId xmlns:a16="http://schemas.microsoft.com/office/drawing/2014/main" id="{D874BE88-18BD-4DB6-8733-7E2FB7FBD215}"/>
              </a:ext>
            </a:extLst>
          </p:cNvPr>
          <p:cNvSpPr txBox="1"/>
          <p:nvPr/>
        </p:nvSpPr>
        <p:spPr>
          <a:xfrm>
            <a:off x="-417253" y="1455545"/>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Stella</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35 years old</a:t>
            </a:r>
          </a:p>
        </p:txBody>
      </p:sp>
      <p:pic>
        <p:nvPicPr>
          <p:cNvPr id="22" name="Picture 21" descr="A person wearing a dress&#10;&#10;Description automatically generated">
            <a:extLst>
              <a:ext uri="{FF2B5EF4-FFF2-40B4-BE49-F238E27FC236}">
                <a16:creationId xmlns:a16="http://schemas.microsoft.com/office/drawing/2014/main" id="{CC38CAF8-0491-413E-B0B3-33C6DB4CE64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161925" y="1884509"/>
            <a:ext cx="3319282" cy="4965644"/>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23965"/>
            <a:ext cx="9144000" cy="54864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97010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8633" y="277085"/>
            <a:ext cx="1978837" cy="779462"/>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73090"/>
            <a:ext cx="7066946" cy="1200329"/>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CHEST 2016:</a:t>
            </a:r>
            <a:br>
              <a:rPr lang="en-CA" sz="3600" b="1" dirty="0">
                <a:solidFill>
                  <a:srgbClr val="183059"/>
                </a:solidFill>
                <a:latin typeface="Arial Narrow" panose="020B0606020202030204" pitchFamily="34" charset="0"/>
                <a:cs typeface="Aharoni" panose="02010803020104030203" pitchFamily="2" charset="-79"/>
              </a:rPr>
            </a:br>
            <a:r>
              <a:rPr lang="en-CA" sz="3600" b="1" dirty="0">
                <a:solidFill>
                  <a:srgbClr val="183059"/>
                </a:solidFill>
                <a:latin typeface="Arial Narrow" panose="020B0606020202030204" pitchFamily="34" charset="0"/>
                <a:cs typeface="Aharoni" panose="02010803020104030203" pitchFamily="2" charset="-79"/>
              </a:rPr>
              <a:t>Management of Distal DVT</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431478"/>
            <a:ext cx="8988258" cy="3693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Kearon C et al. Chest 2016; 149:315-52; </a:t>
            </a:r>
            <a:br>
              <a:rPr lang="en-CA" altLang="en-US" sz="900" dirty="0">
                <a:solidFill>
                  <a:prstClr val="white"/>
                </a:solidFill>
                <a:latin typeface="Arial Narrow" panose="020B0606020202030204" pitchFamily="34" charset="0"/>
                <a:cs typeface="Lato"/>
              </a:rPr>
            </a:br>
            <a:r>
              <a:rPr lang="en-CA" altLang="en-US" sz="900" dirty="0">
                <a:solidFill>
                  <a:prstClr val="white"/>
                </a:solidFill>
                <a:latin typeface="Arial Narrow" panose="020B0606020202030204" pitchFamily="34" charset="0"/>
                <a:cs typeface="Lato"/>
              </a:rPr>
              <a:t>Thrombosis Canada. Deep Vein Thrombosis (DVT): Treatment. Available at: http://thrombosiscanada.ca/clinicalguides/#. </a:t>
            </a:r>
            <a:endPar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40422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8DA90F-B2C9-499B-B933-68C471E50322}"/>
              </a:ext>
            </a:extLst>
          </p:cNvPr>
          <p:cNvSpPr/>
          <p:nvPr/>
        </p:nvSpPr>
        <p:spPr>
          <a:xfrm>
            <a:off x="290350" y="1751902"/>
            <a:ext cx="8089900" cy="4401205"/>
          </a:xfrm>
          <a:prstGeom prst="rect">
            <a:avLst/>
          </a:prstGeom>
        </p:spPr>
        <p:txBody>
          <a:bodyPr wrap="square">
            <a:spAutoFit/>
          </a:bodyPr>
          <a:lstStyle/>
          <a:p>
            <a:pPr marL="342900" lvl="0" indent="-342900">
              <a:buClr>
                <a:srgbClr val="5BCCDF"/>
              </a:buClr>
              <a:buFont typeface="Wingdings" panose="05000000000000000000" pitchFamily="2" charset="2"/>
              <a:buChar char="§"/>
            </a:pPr>
            <a:r>
              <a:rPr lang="en-CA" sz="2200" b="1" dirty="0">
                <a:solidFill>
                  <a:prstClr val="black">
                    <a:lumMod val="85000"/>
                    <a:lumOff val="15000"/>
                  </a:prstClr>
                </a:solidFill>
                <a:latin typeface="Arial Narrow" panose="020B0606020202030204" pitchFamily="34" charset="0"/>
                <a:cs typeface="Aharoni" panose="02010803020104030203" pitchFamily="2" charset="-79"/>
              </a:rPr>
              <a:t>If isolated distal DVT is diagnosed, there are 2 management options:</a:t>
            </a:r>
          </a:p>
          <a:p>
            <a:pPr marL="342900" lvl="0" indent="-342900">
              <a:buClr>
                <a:srgbClr val="5BCCDF"/>
              </a:buClr>
              <a:buFont typeface="Wingdings" panose="05000000000000000000" pitchFamily="2" charset="2"/>
              <a:buChar char="§"/>
            </a:pPr>
            <a:endParaRPr lang="en-CA" sz="1400" b="1" dirty="0">
              <a:solidFill>
                <a:prstClr val="black">
                  <a:lumMod val="85000"/>
                  <a:lumOff val="15000"/>
                </a:prstClr>
              </a:solidFill>
              <a:latin typeface="Arial Narrow" panose="020B0606020202030204" pitchFamily="34" charset="0"/>
              <a:cs typeface="Aharoni" panose="02010803020104030203" pitchFamily="2" charset="-79"/>
            </a:endParaRPr>
          </a:p>
          <a:p>
            <a:pPr marL="914400" lvl="1" indent="-457200">
              <a:buClr>
                <a:srgbClr val="356AC1"/>
              </a:buClr>
              <a:buFont typeface="+mj-lt"/>
              <a:buAutoNum type="arabicPeriod"/>
            </a:pPr>
            <a:r>
              <a:rPr lang="en-CA" sz="2000" b="1" dirty="0">
                <a:solidFill>
                  <a:prstClr val="black">
                    <a:lumMod val="85000"/>
                    <a:lumOff val="15000"/>
                  </a:prstClr>
                </a:solidFill>
                <a:latin typeface="Arial Narrow" panose="020B0606020202030204" pitchFamily="34" charset="0"/>
                <a:cs typeface="Aharoni" panose="02010803020104030203" pitchFamily="2" charset="-79"/>
              </a:rPr>
              <a:t>Treat patients with anticoagulant therapy</a:t>
            </a:r>
          </a:p>
          <a:p>
            <a:pPr marL="914400" lvl="1" indent="-457200">
              <a:buClr>
                <a:srgbClr val="356AC1"/>
              </a:buClr>
              <a:buFont typeface="+mj-lt"/>
              <a:buAutoNum type="arabicPeriod"/>
            </a:pPr>
            <a:r>
              <a:rPr lang="en-CA" sz="2000" b="1" dirty="0">
                <a:solidFill>
                  <a:prstClr val="black">
                    <a:lumMod val="85000"/>
                    <a:lumOff val="15000"/>
                  </a:prstClr>
                </a:solidFill>
                <a:latin typeface="Arial Narrow" panose="020B0606020202030204" pitchFamily="34" charset="0"/>
                <a:cs typeface="Aharoni" panose="02010803020104030203" pitchFamily="2" charset="-79"/>
              </a:rPr>
              <a:t>Do serial US after 1-2 weeks and treat patients if there is extension of their DVT</a:t>
            </a:r>
          </a:p>
          <a:p>
            <a:pPr marL="914400" marR="0" lvl="2" indent="0" algn="l" defTabSz="457200" rtl="0" eaLnBrk="1" fontAlgn="auto" latinLnBrk="0" hangingPunct="1">
              <a:lnSpc>
                <a:spcPct val="100000"/>
              </a:lnSpc>
              <a:spcBef>
                <a:spcPts val="0"/>
              </a:spcBef>
              <a:spcAft>
                <a:spcPts val="0"/>
              </a:spcAft>
              <a:buClr>
                <a:srgbClr val="5BCCDF"/>
              </a:buClr>
              <a:buSzTx/>
              <a:buFontTx/>
              <a:buNone/>
              <a:tabLst/>
              <a:defRPr/>
            </a:pPr>
            <a:endParaRPr kumimoji="0" lang="en-CA" sz="2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cs typeface="Aharoni" panose="02010803020104030203" pitchFamily="2" charset="-79"/>
            </a:endParaRPr>
          </a:p>
          <a:p>
            <a:pPr marL="342900" lvl="0" indent="-342900">
              <a:buClr>
                <a:srgbClr val="5BCCDF"/>
              </a:buClr>
              <a:buFont typeface="Wingdings" panose="05000000000000000000" pitchFamily="2" charset="2"/>
              <a:buChar char="§"/>
            </a:pPr>
            <a:r>
              <a:rPr lang="en-CA" sz="2200" b="1" dirty="0">
                <a:solidFill>
                  <a:prstClr val="black">
                    <a:lumMod val="85000"/>
                    <a:lumOff val="15000"/>
                  </a:prstClr>
                </a:solidFill>
                <a:latin typeface="Arial Narrow" panose="020B0606020202030204" pitchFamily="34" charset="0"/>
                <a:cs typeface="Aharoni" panose="02010803020104030203" pitchFamily="2" charset="-79"/>
              </a:rPr>
              <a:t>CHEST 2016 and Thrombosis Canada guidelines suggest, in patients with acute isolated distal DVT of the leg and:</a:t>
            </a:r>
          </a:p>
          <a:p>
            <a:pPr lvl="0">
              <a:buClr>
                <a:srgbClr val="5BCCDF"/>
              </a:buClr>
            </a:pPr>
            <a:endPar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a:p>
            <a:pPr marL="800100" lvl="1" indent="-342900">
              <a:buClr>
                <a:srgbClr val="356AC1"/>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Without severe symptoms or risk factors for extension, serial imaging of the deep veins for 2 weeks over anticoagulation (Grade 2C)</a:t>
            </a:r>
          </a:p>
          <a:p>
            <a:pPr marL="800100" lvl="1" indent="-342900">
              <a:buClr>
                <a:srgbClr val="356AC1"/>
              </a:buClr>
              <a:buFont typeface="Wingdings" panose="05000000000000000000" pitchFamily="2" charset="2"/>
              <a:buChar char="§"/>
            </a:pPr>
            <a:r>
              <a:rPr lang="en-CA" sz="2000" b="1" dirty="0">
                <a:solidFill>
                  <a:prstClr val="black">
                    <a:lumMod val="85000"/>
                    <a:lumOff val="15000"/>
                  </a:prstClr>
                </a:solidFill>
                <a:latin typeface="Arial Narrow" panose="020B0606020202030204" pitchFamily="34" charset="0"/>
                <a:cs typeface="Aharoni" panose="02010803020104030203" pitchFamily="2" charset="-79"/>
              </a:rPr>
              <a:t>With severe symptoms or risk factors for extension, anticoagulation over serial imaging of the deep veins (Grade 2C)</a:t>
            </a:r>
          </a:p>
          <a:p>
            <a:pPr marL="457200" marR="0" lvl="1" indent="0" algn="l" defTabSz="457200" rtl="0" eaLnBrk="1" fontAlgn="auto" latinLnBrk="0" hangingPunct="1">
              <a:lnSpc>
                <a:spcPct val="100000"/>
              </a:lnSpc>
              <a:spcBef>
                <a:spcPts val="0"/>
              </a:spcBef>
              <a:spcAft>
                <a:spcPts val="0"/>
              </a:spcAft>
              <a:buClr>
                <a:srgbClr val="5BCCDF"/>
              </a:buClr>
              <a:buSzTx/>
              <a:buFontTx/>
              <a:buNone/>
              <a:tabLst/>
              <a:defRPr/>
            </a:pPr>
            <a:endParaRPr kumimoji="0" lang="en-CA" sz="20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sp>
        <p:nvSpPr>
          <p:cNvPr id="3" name="Rectangle 2">
            <a:extLst>
              <a:ext uri="{FF2B5EF4-FFF2-40B4-BE49-F238E27FC236}">
                <a16:creationId xmlns:a16="http://schemas.microsoft.com/office/drawing/2014/main" id="{003815A9-3D22-42D8-B249-BCBD4B84A0E6}"/>
              </a:ext>
            </a:extLst>
          </p:cNvPr>
          <p:cNvSpPr/>
          <p:nvPr/>
        </p:nvSpPr>
        <p:spPr>
          <a:xfrm>
            <a:off x="161925" y="6062355"/>
            <a:ext cx="2403222" cy="261610"/>
          </a:xfrm>
          <a:prstGeom prst="rect">
            <a:avLst/>
          </a:prstGeom>
        </p:spPr>
        <p:txBody>
          <a:bodyPr wrap="none">
            <a:spAutoFit/>
          </a:bodyPr>
          <a:lstStyle/>
          <a:p>
            <a:pPr lvl="0"/>
            <a:r>
              <a:rPr lang="en-CA" sz="1100" dirty="0">
                <a:solidFill>
                  <a:prstClr val="black"/>
                </a:solidFill>
                <a:latin typeface="Arial Narrow" panose="020B0606020202030204" pitchFamily="34" charset="0"/>
              </a:rPr>
              <a:t>DVT, deep vein thrombosis; US, ultrasound</a:t>
            </a:r>
          </a:p>
        </p:txBody>
      </p:sp>
    </p:spTree>
    <p:extLst>
      <p:ext uri="{BB962C8B-B14F-4D97-AF65-F5344CB8AC3E}">
        <p14:creationId xmlns:p14="http://schemas.microsoft.com/office/powerpoint/2010/main" val="53780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23965"/>
            <a:ext cx="9144000" cy="54864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97010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8633" y="277085"/>
            <a:ext cx="1978837" cy="779462"/>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4073"/>
            <a:ext cx="7066946"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Distal DVT: Risk Factors for Extension (CHEST 2016)</a:t>
            </a: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7871" y="6431478"/>
            <a:ext cx="8988258" cy="369332"/>
          </a:xfrm>
          <a:prstGeom prst="rect">
            <a:avLst/>
          </a:prstGeom>
          <a:noFill/>
        </p:spPr>
        <p:txBody>
          <a:bodyPr wrap="square" rtlCol="0">
            <a:spAutoFit/>
          </a:bodyPr>
          <a:lstStyle/>
          <a:p>
            <a:pPr lvl="0">
              <a:defRPr/>
            </a:pPr>
            <a:r>
              <a:rPr lang="en-CA" altLang="en-US" sz="900" dirty="0">
                <a:solidFill>
                  <a:prstClr val="white"/>
                </a:solidFill>
                <a:latin typeface="Arial Narrow" panose="020B0606020202030204" pitchFamily="34" charset="0"/>
                <a:cs typeface="Lato"/>
              </a:rPr>
              <a:t>Kearon C et al. Chest 2016; 149:315-52; </a:t>
            </a:r>
            <a:br>
              <a:rPr lang="en-CA" altLang="en-US" sz="900" dirty="0">
                <a:solidFill>
                  <a:prstClr val="white"/>
                </a:solidFill>
                <a:latin typeface="Arial Narrow" panose="020B0606020202030204" pitchFamily="34" charset="0"/>
                <a:cs typeface="Lato"/>
              </a:rPr>
            </a:br>
            <a:r>
              <a:rPr lang="en-CA" altLang="en-US" sz="900" dirty="0">
                <a:solidFill>
                  <a:prstClr val="white"/>
                </a:solidFill>
                <a:latin typeface="Arial Narrow" panose="020B0606020202030204" pitchFamily="34" charset="0"/>
                <a:cs typeface="Lato"/>
              </a:rPr>
              <a:t>Thrombosis Canada. Deep Vein Thrombosis (DVT): Treatment. Available at: http://thrombosiscanada.ca/clinicalguides/#. </a:t>
            </a:r>
            <a:endPar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40422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8DA90F-B2C9-499B-B933-68C471E50322}"/>
              </a:ext>
            </a:extLst>
          </p:cNvPr>
          <p:cNvSpPr/>
          <p:nvPr/>
        </p:nvSpPr>
        <p:spPr>
          <a:xfrm>
            <a:off x="374404" y="1898327"/>
            <a:ext cx="8691725" cy="3724096"/>
          </a:xfrm>
          <a:prstGeom prst="rect">
            <a:avLst/>
          </a:prstGeom>
        </p:spPr>
        <p:txBody>
          <a:bodyPr wrap="square">
            <a:spAutoFit/>
          </a:bodyPr>
          <a:lstStyle/>
          <a:p>
            <a:pPr marL="457200" lvl="0" indent="-457200">
              <a:buClr>
                <a:srgbClr val="356AC1"/>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D-dimer is positive (particularly when markedly so without an alternative reason)</a:t>
            </a:r>
          </a:p>
          <a:p>
            <a:pPr marL="457200" lvl="0" indent="-457200">
              <a:buClr>
                <a:srgbClr val="356AC1"/>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Thrombosis is extensive (e.g., &gt;5 cm in length, involves multiple veins, &gt;7 mm in maximum diameter)</a:t>
            </a:r>
          </a:p>
          <a:p>
            <a:pPr marL="457200" lvl="0" indent="-457200">
              <a:buClr>
                <a:srgbClr val="356AC1"/>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Thrombosis is close to the proximal veins</a:t>
            </a:r>
          </a:p>
          <a:p>
            <a:pPr marL="457200" lvl="0" indent="-457200">
              <a:buClr>
                <a:srgbClr val="356AC1"/>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There is no reversible provoking factor for DVT</a:t>
            </a:r>
          </a:p>
          <a:p>
            <a:pPr marL="457200" lvl="0" indent="-457200">
              <a:buClr>
                <a:srgbClr val="356AC1"/>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Active cancer</a:t>
            </a:r>
          </a:p>
          <a:p>
            <a:pPr marL="457200" lvl="0" indent="-457200">
              <a:buClr>
                <a:srgbClr val="356AC1"/>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History of VTE</a:t>
            </a:r>
          </a:p>
          <a:p>
            <a:pPr marL="457200" lvl="0" indent="-457200">
              <a:buClr>
                <a:srgbClr val="356AC1"/>
              </a:buClr>
              <a:buFont typeface="+mj-lt"/>
              <a:buAutoNum type="arabicPeriod"/>
            </a:pPr>
            <a:r>
              <a:rPr lang="en-CA" sz="2400" b="1" dirty="0">
                <a:solidFill>
                  <a:prstClr val="black">
                    <a:lumMod val="85000"/>
                    <a:lumOff val="15000"/>
                  </a:prstClr>
                </a:solidFill>
                <a:latin typeface="Arial Narrow" panose="020B0606020202030204" pitchFamily="34" charset="0"/>
                <a:cs typeface="Aharoni" panose="02010803020104030203" pitchFamily="2" charset="-79"/>
              </a:rPr>
              <a:t>Inpatient status </a:t>
            </a:r>
          </a:p>
          <a:p>
            <a:pPr marL="914400" marR="0" lvl="1" indent="-457200" algn="l" defTabSz="457200" rtl="0" eaLnBrk="1" fontAlgn="auto" latinLnBrk="0" hangingPunct="1">
              <a:lnSpc>
                <a:spcPct val="100000"/>
              </a:lnSpc>
              <a:spcBef>
                <a:spcPts val="0"/>
              </a:spcBef>
              <a:spcAft>
                <a:spcPts val="0"/>
              </a:spcAft>
              <a:buClr>
                <a:srgbClr val="356AC1"/>
              </a:buClr>
              <a:buSzTx/>
              <a:buFont typeface="+mj-lt"/>
              <a:buAutoNum type="arabicPeriod"/>
              <a:tabLst/>
              <a:defRPr/>
            </a:pPr>
            <a:endParaRPr kumimoji="0" lang="en-CA" sz="20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sp>
        <p:nvSpPr>
          <p:cNvPr id="3" name="Rectangle 2">
            <a:extLst>
              <a:ext uri="{FF2B5EF4-FFF2-40B4-BE49-F238E27FC236}">
                <a16:creationId xmlns:a16="http://schemas.microsoft.com/office/drawing/2014/main" id="{003815A9-3D22-42D8-B249-BCBD4B84A0E6}"/>
              </a:ext>
            </a:extLst>
          </p:cNvPr>
          <p:cNvSpPr/>
          <p:nvPr/>
        </p:nvSpPr>
        <p:spPr>
          <a:xfrm>
            <a:off x="161925" y="6062355"/>
            <a:ext cx="3249608" cy="261610"/>
          </a:xfrm>
          <a:prstGeom prst="rect">
            <a:avLst/>
          </a:prstGeom>
        </p:spPr>
        <p:txBody>
          <a:bodyPr wrap="none">
            <a:spAutoFit/>
          </a:bodyPr>
          <a:lstStyle/>
          <a:p>
            <a:pPr lvl="0"/>
            <a:r>
              <a:rPr lang="en-CA" sz="1100" dirty="0">
                <a:solidFill>
                  <a:prstClr val="black"/>
                </a:solidFill>
                <a:latin typeface="Arial Narrow" panose="020B0606020202030204" pitchFamily="34" charset="0"/>
              </a:rPr>
              <a:t>DVT, deep vein thrombosis; VTE, venous thromboembolism</a:t>
            </a:r>
          </a:p>
        </p:txBody>
      </p:sp>
    </p:spTree>
    <p:extLst>
      <p:ext uri="{BB962C8B-B14F-4D97-AF65-F5344CB8AC3E}">
        <p14:creationId xmlns:p14="http://schemas.microsoft.com/office/powerpoint/2010/main" val="237508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23965"/>
            <a:ext cx="9144000" cy="54864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97010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8633" y="277085"/>
            <a:ext cx="1978837" cy="779462"/>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4073"/>
            <a:ext cx="7066946"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Expert Opinion; DOAC and Acute VTE Caveats and Dosing Considerations</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404224"/>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58DA90F-B2C9-499B-B933-68C471E50322}"/>
              </a:ext>
            </a:extLst>
          </p:cNvPr>
          <p:cNvSpPr/>
          <p:nvPr/>
        </p:nvSpPr>
        <p:spPr>
          <a:xfrm>
            <a:off x="161926" y="1898327"/>
            <a:ext cx="8904204" cy="3785652"/>
          </a:xfrm>
          <a:prstGeom prst="rect">
            <a:avLst/>
          </a:prstGeom>
        </p:spPr>
        <p:txBody>
          <a:bodyPr wrap="square">
            <a:spAutoFit/>
          </a:bodyPr>
          <a:lstStyle/>
          <a:p>
            <a:pPr marL="457200" lvl="0" indent="-457200">
              <a:buClr>
                <a:srgbClr val="19325C"/>
              </a:buClr>
              <a:buFont typeface="Wingdings" panose="05000000000000000000" pitchFamily="2" charset="2"/>
              <a:buChar char="§"/>
            </a:pPr>
            <a:r>
              <a:rPr lang="en-CA" sz="2800" b="1" dirty="0">
                <a:solidFill>
                  <a:prstClr val="black">
                    <a:lumMod val="85000"/>
                    <a:lumOff val="15000"/>
                  </a:prstClr>
                </a:solidFill>
                <a:latin typeface="Arial Narrow" panose="020B0606020202030204" pitchFamily="34" charset="0"/>
                <a:cs typeface="Aharoni" panose="02010803020104030203" pitchFamily="2" charset="-79"/>
              </a:rPr>
              <a:t>Since we do not dose adjust DOACs in patients with VTE we need to be cognisant of patients in whom drug levels may vary:</a:t>
            </a:r>
          </a:p>
          <a:p>
            <a:pPr lvl="0">
              <a:buClr>
                <a:srgbClr val="356AC1"/>
              </a:buClr>
            </a:pPr>
            <a:endParaRPr lang="en-CA" sz="3200" b="1" dirty="0">
              <a:solidFill>
                <a:prstClr val="black">
                  <a:lumMod val="85000"/>
                  <a:lumOff val="15000"/>
                </a:prstClr>
              </a:solidFill>
              <a:latin typeface="Arial Narrow" panose="020B0606020202030204" pitchFamily="34" charset="0"/>
              <a:cs typeface="Aharoni" panose="02010803020104030203" pitchFamily="2" charset="-79"/>
            </a:endParaRPr>
          </a:p>
          <a:p>
            <a:pPr marL="914400" lvl="1" indent="-457200">
              <a:buClr>
                <a:srgbClr val="5BCCDF"/>
              </a:buClr>
              <a:buFont typeface="Wingdings" panose="05000000000000000000" pitchFamily="2" charset="2"/>
              <a:buChar char="§"/>
            </a:pPr>
            <a:r>
              <a:rPr lang="en-CA" sz="2800" b="1" dirty="0">
                <a:solidFill>
                  <a:prstClr val="black">
                    <a:lumMod val="85000"/>
                    <a:lumOff val="15000"/>
                  </a:prstClr>
                </a:solidFill>
                <a:latin typeface="Arial Narrow" panose="020B0606020202030204" pitchFamily="34" charset="0"/>
                <a:cs typeface="Aharoni" panose="02010803020104030203" pitchFamily="2" charset="-79"/>
              </a:rPr>
              <a:t>extremes of weight  (&lt; 50 kg or &gt; 120 kg)</a:t>
            </a:r>
          </a:p>
          <a:p>
            <a:pPr marL="914400" lvl="1" indent="-457200">
              <a:buClr>
                <a:srgbClr val="5BCCDF"/>
              </a:buClr>
              <a:buFont typeface="Wingdings" panose="05000000000000000000" pitchFamily="2" charset="2"/>
              <a:buChar char="§"/>
            </a:pPr>
            <a:r>
              <a:rPr lang="en-CA" sz="2800" b="1" dirty="0">
                <a:solidFill>
                  <a:prstClr val="black">
                    <a:lumMod val="85000"/>
                    <a:lumOff val="15000"/>
                  </a:prstClr>
                </a:solidFill>
                <a:latin typeface="Arial Narrow" panose="020B0606020202030204" pitchFamily="34" charset="0"/>
                <a:cs typeface="Aharoni" panose="02010803020104030203" pitchFamily="2" charset="-79"/>
              </a:rPr>
              <a:t>elderly (age &gt;80)</a:t>
            </a:r>
          </a:p>
          <a:p>
            <a:pPr marL="914400" lvl="1" indent="-457200">
              <a:buClr>
                <a:srgbClr val="5BCCDF"/>
              </a:buClr>
              <a:buFont typeface="Wingdings" panose="05000000000000000000" pitchFamily="2" charset="2"/>
              <a:buChar char="§"/>
            </a:pPr>
            <a:r>
              <a:rPr lang="en-CA" sz="2800" b="1" dirty="0">
                <a:solidFill>
                  <a:prstClr val="black">
                    <a:lumMod val="85000"/>
                    <a:lumOff val="15000"/>
                  </a:prstClr>
                </a:solidFill>
                <a:latin typeface="Arial Narrow" panose="020B0606020202030204" pitchFamily="34" charset="0"/>
                <a:cs typeface="Aharoni" panose="02010803020104030203" pitchFamily="2" charset="-79"/>
              </a:rPr>
              <a:t>renal insufficiency (</a:t>
            </a:r>
            <a:r>
              <a:rPr lang="en-CA" sz="2800" b="1" dirty="0" err="1">
                <a:solidFill>
                  <a:prstClr val="black">
                    <a:lumMod val="85000"/>
                    <a:lumOff val="15000"/>
                  </a:prstClr>
                </a:solidFill>
                <a:latin typeface="Arial Narrow" panose="020B0606020202030204" pitchFamily="34" charset="0"/>
                <a:cs typeface="Aharoni" panose="02010803020104030203" pitchFamily="2" charset="-79"/>
              </a:rPr>
              <a:t>CrCl</a:t>
            </a:r>
            <a:r>
              <a:rPr lang="en-CA" sz="2800" b="1" dirty="0">
                <a:solidFill>
                  <a:prstClr val="black">
                    <a:lumMod val="85000"/>
                    <a:lumOff val="15000"/>
                  </a:prstClr>
                </a:solidFill>
                <a:latin typeface="Arial Narrow" panose="020B0606020202030204" pitchFamily="34" charset="0"/>
                <a:cs typeface="Aharoni" panose="02010803020104030203" pitchFamily="2" charset="-79"/>
              </a:rPr>
              <a:t> &lt; 30mL/min)</a:t>
            </a:r>
          </a:p>
          <a:p>
            <a:pPr marL="914400" lvl="1" indent="-457200">
              <a:buClr>
                <a:srgbClr val="356AC1"/>
              </a:buClr>
              <a:buFont typeface="Arial" panose="020B0604020202020204" pitchFamily="34" charset="0"/>
              <a:buChar char="•"/>
            </a:pPr>
            <a:endParaRPr lang="en-CA" sz="2000" b="1" dirty="0">
              <a:solidFill>
                <a:prstClr val="black">
                  <a:lumMod val="85000"/>
                  <a:lumOff val="15000"/>
                </a:prstClr>
              </a:solidFill>
              <a:latin typeface="Arial Narrow" panose="020B0606020202030204" pitchFamily="34" charset="0"/>
              <a:cs typeface="Aharoni" panose="02010803020104030203" pitchFamily="2" charset="-79"/>
            </a:endParaRPr>
          </a:p>
          <a:p>
            <a:pPr marL="914400" marR="0" lvl="1" indent="-457200" algn="l" defTabSz="457200" rtl="0" eaLnBrk="1" fontAlgn="auto" latinLnBrk="0" hangingPunct="1">
              <a:lnSpc>
                <a:spcPct val="100000"/>
              </a:lnSpc>
              <a:spcBef>
                <a:spcPts val="0"/>
              </a:spcBef>
              <a:spcAft>
                <a:spcPts val="0"/>
              </a:spcAft>
              <a:buClr>
                <a:srgbClr val="356AC1"/>
              </a:buClr>
              <a:buSzTx/>
              <a:buFont typeface="Arial" panose="020B0604020202020204" pitchFamily="34" charset="0"/>
              <a:buChar char="•"/>
              <a:tabLst/>
              <a:defRPr/>
            </a:pPr>
            <a:endParaRPr kumimoji="0" lang="en-CA" sz="20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424420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Key Messages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389325"/>
            <a:ext cx="7816751" cy="5262979"/>
          </a:xfrm>
          <a:prstGeom prst="rect">
            <a:avLst/>
          </a:prstGeom>
          <a:noFill/>
        </p:spPr>
        <p:txBody>
          <a:bodyPr wrap="square" rtlCol="0">
            <a:spAutoFit/>
          </a:bodyPr>
          <a:lstStyle/>
          <a:p>
            <a:pPr marL="285750" lvl="0" indent="-285750" defTabSz="914400">
              <a:buFont typeface="Wingdings" panose="05000000000000000000" pitchFamily="2" charset="2"/>
              <a:buChar char="§"/>
              <a:defRPr/>
            </a:pPr>
            <a:r>
              <a:rPr lang="en-CA" sz="2400" b="1" dirty="0">
                <a:solidFill>
                  <a:prstClr val="black">
                    <a:lumMod val="85000"/>
                    <a:lumOff val="15000"/>
                  </a:prstClr>
                </a:solidFill>
                <a:latin typeface="Arial Narrow" panose="020B0606020202030204" pitchFamily="34" charset="0"/>
                <a:cs typeface="Candara"/>
              </a:rPr>
              <a:t>Patients presenting with symptoms of DVT in primary care should be stratified using a Wells Score into “likely” or “unlikely” to guide diagnostic and treatment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Patients with 2 or more points on the Wells Score have a high pretest probability of DVT and should be started on anticoagulation empirically while awaiting US results (except those at high risk of bleeding).</a:t>
            </a:r>
          </a:p>
          <a:p>
            <a:pPr lvl="0" defTabSz="914400">
              <a:defRPr/>
            </a:pPr>
            <a:endParaRPr lang="en-CA" sz="2400" b="1" dirty="0">
              <a:solidFill>
                <a:prstClr val="black"/>
              </a:solidFill>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400" b="1" dirty="0">
                <a:solidFill>
                  <a:prstClr val="black"/>
                </a:solidFill>
                <a:latin typeface="Arial Narrow" panose="020B0606020202030204" pitchFamily="34" charset="0"/>
                <a:cs typeface="Candara"/>
              </a:rPr>
              <a:t>Distal DVT tends to resolve spontaneously so anticoagulation is indicated only in cases of high risk of extension, or if patient is at low risk of bleeding and is symptomatic with distal DVT</a:t>
            </a:r>
          </a:p>
          <a:p>
            <a:pPr marL="285750" lvl="0" indent="-285750" defTabSz="914400">
              <a:buFont typeface="Wingdings" panose="05000000000000000000" pitchFamily="2" charset="2"/>
              <a:buChar char="§"/>
              <a:defRPr/>
            </a:pPr>
            <a:endParaRPr lang="en-CA" sz="2400" b="1" dirty="0">
              <a:solidFill>
                <a:prstClr val="black"/>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38235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Key Messages </a:t>
            </a:r>
            <a: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(cont’d)</a:t>
            </a:r>
            <a:endPar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389325"/>
            <a:ext cx="7816751" cy="4832092"/>
          </a:xfrm>
          <a:prstGeom prst="rect">
            <a:avLst/>
          </a:prstGeom>
          <a:noFill/>
        </p:spPr>
        <p:txBody>
          <a:bodyPr wrap="square" rtlCol="0">
            <a:spAutoFit/>
          </a:bodyPr>
          <a:lstStyle/>
          <a:p>
            <a:pPr marL="285750" lvl="0" indent="-285750" defTabSz="914400">
              <a:buFont typeface="Wingdings" panose="05000000000000000000" pitchFamily="2" charset="2"/>
              <a:buChar char="§"/>
              <a:defRPr/>
            </a:pPr>
            <a:r>
              <a:rPr lang="en-CA" sz="2800" b="1" dirty="0">
                <a:solidFill>
                  <a:prstClr val="black">
                    <a:lumMod val="85000"/>
                    <a:lumOff val="15000"/>
                  </a:prstClr>
                </a:solidFill>
                <a:latin typeface="Arial Narrow" panose="020B0606020202030204" pitchFamily="34" charset="0"/>
                <a:cs typeface="Candara"/>
              </a:rPr>
              <a:t>Initial treatment should have an immediate anticoagulant effect. Warfarin  monotherapy is not appropriate initially.</a:t>
            </a:r>
          </a:p>
          <a:p>
            <a:pPr marL="285750" lvl="0" indent="-285750" defTabSz="914400">
              <a:buFont typeface="Wingdings" panose="05000000000000000000" pitchFamily="2" charset="2"/>
              <a:buChar char="§"/>
              <a:defRPr/>
            </a:pPr>
            <a:endParaRPr lang="en-CA" sz="2800" b="1" dirty="0">
              <a:solidFill>
                <a:prstClr val="black">
                  <a:lumMod val="85000"/>
                  <a:lumOff val="15000"/>
                </a:prstClr>
              </a:solidFill>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800" b="1" dirty="0">
                <a:solidFill>
                  <a:prstClr val="black">
                    <a:lumMod val="85000"/>
                    <a:lumOff val="15000"/>
                  </a:prstClr>
                </a:solidFill>
                <a:latin typeface="Arial Narrow" panose="020B0606020202030204" pitchFamily="34" charset="0"/>
                <a:cs typeface="Candara"/>
              </a:rPr>
              <a:t>Patients with &lt; 2 on a two level Wells Score have a low enough pretest probability that a d-dimer can rule out DVT</a:t>
            </a:r>
          </a:p>
          <a:p>
            <a:pPr marL="285750" lvl="0" indent="-285750" defTabSz="914400">
              <a:buFont typeface="Wingdings" panose="05000000000000000000" pitchFamily="2" charset="2"/>
              <a:buChar char="§"/>
              <a:defRPr/>
            </a:pPr>
            <a:endParaRPr lang="en-CA" sz="2800" b="1" dirty="0">
              <a:solidFill>
                <a:prstClr val="black">
                  <a:lumMod val="85000"/>
                  <a:lumOff val="15000"/>
                </a:prstClr>
              </a:solidFill>
              <a:latin typeface="Arial Narrow" panose="020B0606020202030204" pitchFamily="34" charset="0"/>
              <a:cs typeface="Candara"/>
            </a:endParaRPr>
          </a:p>
          <a:p>
            <a:pPr marL="285750" lvl="0" indent="-285750" defTabSz="914400">
              <a:buFont typeface="Wingdings" panose="05000000000000000000" pitchFamily="2" charset="2"/>
              <a:buChar char="§"/>
              <a:defRPr/>
            </a:pPr>
            <a:r>
              <a:rPr lang="en-CA" sz="2800" b="1" dirty="0">
                <a:solidFill>
                  <a:prstClr val="black">
                    <a:lumMod val="85000"/>
                    <a:lumOff val="15000"/>
                  </a:prstClr>
                </a:solidFill>
                <a:latin typeface="Arial Narrow" panose="020B0606020202030204" pitchFamily="34" charset="0"/>
                <a:cs typeface="Candara"/>
              </a:rPr>
              <a:t>In the treatment of VTE, the NOACs are as effective as and safer than a LMWH bridge to warfarin.</a:t>
            </a:r>
          </a:p>
          <a:p>
            <a:pPr marL="285750" lvl="0" indent="-285750" defTabSz="914400">
              <a:buFont typeface="Wingdings" panose="05000000000000000000" pitchFamily="2" charset="2"/>
              <a:buChar char="§"/>
              <a:defRPr/>
            </a:pPr>
            <a:endParaRPr lang="en-CA" sz="2800" b="1" dirty="0">
              <a:solidFill>
                <a:prstClr val="black"/>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393795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40000"/>
                <a:satMod val="350000"/>
              </a:schemeClr>
            </a:gs>
            <a:gs pos="40000">
              <a:schemeClr val="bg2">
                <a:tint val="45000"/>
                <a:shade val="99000"/>
                <a:satMod val="350000"/>
              </a:schemeClr>
            </a:gs>
            <a:gs pos="100000">
              <a:srgbClr val="19325C"/>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DE7983-121C-4C98-ADC9-955B83D00D01}"/>
              </a:ext>
            </a:extLst>
          </p:cNvPr>
          <p:cNvSpPr/>
          <p:nvPr/>
        </p:nvSpPr>
        <p:spPr>
          <a:xfrm>
            <a:off x="121769" y="3018103"/>
            <a:ext cx="5097928" cy="101566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6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Backup Slides</a:t>
            </a:r>
            <a:endParaRPr kumimoji="0" lang="en-US" sz="6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pic>
        <p:nvPicPr>
          <p:cNvPr id="6" name="Picture 5" descr="Clinical-conandrum-Logo-2019_dec.png">
            <a:extLst>
              <a:ext uri="{FF2B5EF4-FFF2-40B4-BE49-F238E27FC236}">
                <a16:creationId xmlns:a16="http://schemas.microsoft.com/office/drawing/2014/main" id="{8AEB5939-7141-4DF7-ACF0-F0CA30B3F8AE}"/>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499239" y="5920230"/>
            <a:ext cx="1390761" cy="547819"/>
          </a:xfrm>
          <a:prstGeom prst="rect">
            <a:avLst/>
          </a:prstGeom>
        </p:spPr>
      </p:pic>
    </p:spTree>
    <p:extLst>
      <p:ext uri="{BB962C8B-B14F-4D97-AF65-F5344CB8AC3E}">
        <p14:creationId xmlns:p14="http://schemas.microsoft.com/office/powerpoint/2010/main" val="2667404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0899" y="149718"/>
            <a:ext cx="2071055" cy="815786"/>
          </a:xfrm>
          <a:prstGeom prst="rect">
            <a:avLst/>
          </a:prstGeom>
        </p:spPr>
      </p:pic>
      <p:pic>
        <p:nvPicPr>
          <p:cNvPr id="12" name="Picture 2" descr="http://thrombosiscanada.ca/wp-content/uploads/2013/05/logo.jpg">
            <a:extLst>
              <a:ext uri="{FF2B5EF4-FFF2-40B4-BE49-F238E27FC236}">
                <a16:creationId xmlns:a16="http://schemas.microsoft.com/office/drawing/2014/main" id="{247D5C37-D8DF-41F4-8664-43A6E3448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04" y="248476"/>
            <a:ext cx="3307153" cy="815764"/>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55C5360-1E6B-4D17-9BAB-AE1DAC317AD1}"/>
              </a:ext>
            </a:extLst>
          </p:cNvPr>
          <p:cNvPicPr>
            <a:picLocks noChangeAspect="1"/>
          </p:cNvPicPr>
          <p:nvPr/>
        </p:nvPicPr>
        <p:blipFill>
          <a:blip r:embed="rId7"/>
          <a:stretch>
            <a:fillRect/>
          </a:stretch>
        </p:blipFill>
        <p:spPr>
          <a:xfrm>
            <a:off x="543546" y="1975338"/>
            <a:ext cx="1316502" cy="3914553"/>
          </a:xfrm>
          <a:prstGeom prst="rect">
            <a:avLst/>
          </a:prstGeom>
        </p:spPr>
      </p:pic>
      <p:pic>
        <p:nvPicPr>
          <p:cNvPr id="3" name="Picture 2">
            <a:extLst>
              <a:ext uri="{FF2B5EF4-FFF2-40B4-BE49-F238E27FC236}">
                <a16:creationId xmlns:a16="http://schemas.microsoft.com/office/drawing/2014/main" id="{F36202C7-E7DC-416A-9CE9-7875D2A2E836}"/>
              </a:ext>
            </a:extLst>
          </p:cNvPr>
          <p:cNvPicPr>
            <a:picLocks noChangeAspect="1"/>
          </p:cNvPicPr>
          <p:nvPr/>
        </p:nvPicPr>
        <p:blipFill>
          <a:blip r:embed="rId8"/>
          <a:stretch>
            <a:fillRect/>
          </a:stretch>
        </p:blipFill>
        <p:spPr>
          <a:xfrm>
            <a:off x="543546" y="1364236"/>
            <a:ext cx="7836704" cy="646326"/>
          </a:xfrm>
          <a:prstGeom prst="rect">
            <a:avLst/>
          </a:prstGeom>
        </p:spPr>
      </p:pic>
      <p:sp>
        <p:nvSpPr>
          <p:cNvPr id="4" name="Rectangle 3">
            <a:extLst>
              <a:ext uri="{FF2B5EF4-FFF2-40B4-BE49-F238E27FC236}">
                <a16:creationId xmlns:a16="http://schemas.microsoft.com/office/drawing/2014/main" id="{C1952C6D-43AA-4B5A-9052-1765F50CF944}"/>
              </a:ext>
            </a:extLst>
          </p:cNvPr>
          <p:cNvSpPr/>
          <p:nvPr/>
        </p:nvSpPr>
        <p:spPr>
          <a:xfrm>
            <a:off x="637953" y="5426240"/>
            <a:ext cx="1190848" cy="463651"/>
          </a:xfrm>
          <a:prstGeom prst="rect">
            <a:avLst/>
          </a:prstGeom>
          <a:noFill/>
          <a:ln w="38100">
            <a:solidFill>
              <a:srgbClr val="19325C"/>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147031C-A9C0-4CA7-9864-1CDE63B758D9}"/>
              </a:ext>
            </a:extLst>
          </p:cNvPr>
          <p:cNvPicPr>
            <a:picLocks noChangeAspect="1"/>
          </p:cNvPicPr>
          <p:nvPr/>
        </p:nvPicPr>
        <p:blipFill>
          <a:blip r:embed="rId9"/>
          <a:stretch>
            <a:fillRect/>
          </a:stretch>
        </p:blipFill>
        <p:spPr>
          <a:xfrm>
            <a:off x="2020876" y="2177085"/>
            <a:ext cx="6198545" cy="3546283"/>
          </a:xfrm>
          <a:prstGeom prst="rect">
            <a:avLst/>
          </a:prstGeom>
        </p:spPr>
      </p:pic>
    </p:spTree>
    <p:extLst>
      <p:ext uri="{BB962C8B-B14F-4D97-AF65-F5344CB8AC3E}">
        <p14:creationId xmlns:p14="http://schemas.microsoft.com/office/powerpoint/2010/main" val="2416490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0899" y="149718"/>
            <a:ext cx="2071055" cy="815786"/>
          </a:xfrm>
          <a:prstGeom prst="rect">
            <a:avLst/>
          </a:prstGeom>
        </p:spPr>
      </p:pic>
      <p:pic>
        <p:nvPicPr>
          <p:cNvPr id="12" name="Picture 2" descr="http://thrombosiscanada.ca/wp-content/uploads/2013/05/logo.jpg">
            <a:extLst>
              <a:ext uri="{FF2B5EF4-FFF2-40B4-BE49-F238E27FC236}">
                <a16:creationId xmlns:a16="http://schemas.microsoft.com/office/drawing/2014/main" id="{247D5C37-D8DF-41F4-8664-43A6E3448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04" y="248476"/>
            <a:ext cx="3307153" cy="815764"/>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EC9C1A3E-E585-46A2-953B-483C2963CB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2082" y="2630641"/>
            <a:ext cx="4486940" cy="2710860"/>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3">
            <a:extLst>
              <a:ext uri="{FF2B5EF4-FFF2-40B4-BE49-F238E27FC236}">
                <a16:creationId xmlns:a16="http://schemas.microsoft.com/office/drawing/2014/main" id="{2BDB5648-FECE-4A85-9A4F-3377D9DE5D6A}"/>
              </a:ext>
            </a:extLst>
          </p:cNvPr>
          <p:cNvSpPr txBox="1">
            <a:spLocks/>
          </p:cNvSpPr>
          <p:nvPr/>
        </p:nvSpPr>
        <p:spPr>
          <a:xfrm>
            <a:off x="2030299" y="1187180"/>
            <a:ext cx="4800600" cy="1296987"/>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buFont typeface="Arial" pitchFamily="34" charset="0"/>
              <a:buNone/>
            </a:pPr>
            <a:r>
              <a:rPr lang="en-CA" altLang="en-US" dirty="0">
                <a:solidFill>
                  <a:schemeClr val="tx1">
                    <a:lumMod val="85000"/>
                    <a:lumOff val="15000"/>
                  </a:schemeClr>
                </a:solidFill>
                <a:effectLst>
                  <a:outerShdw blurRad="38100" dist="38100" dir="2700000" algn="tl">
                    <a:srgbClr val="474747"/>
                  </a:outerShdw>
                </a:effectLst>
                <a:latin typeface="Arial Narrow" panose="020B0606020202030204" pitchFamily="34" charset="0"/>
              </a:rPr>
              <a:t>www.thrombosiscanada.ca</a:t>
            </a:r>
          </a:p>
          <a:p>
            <a:pPr algn="r">
              <a:buFont typeface="Arial" pitchFamily="34" charset="0"/>
              <a:buNone/>
            </a:pPr>
            <a:r>
              <a:rPr lang="en-CA" altLang="en-US" dirty="0">
                <a:solidFill>
                  <a:schemeClr val="tx1">
                    <a:lumMod val="85000"/>
                    <a:lumOff val="15000"/>
                  </a:schemeClr>
                </a:solidFill>
                <a:effectLst>
                  <a:outerShdw blurRad="38100" dist="38100" dir="2700000" algn="tl">
                    <a:srgbClr val="474747"/>
                  </a:outerShdw>
                </a:effectLst>
                <a:latin typeface="Arial Narrow" panose="020B0606020202030204" pitchFamily="34" charset="0"/>
              </a:rPr>
              <a:t>@</a:t>
            </a:r>
            <a:r>
              <a:rPr lang="en-CA" altLang="en-US" dirty="0" err="1">
                <a:solidFill>
                  <a:schemeClr val="tx1">
                    <a:lumMod val="85000"/>
                    <a:lumOff val="15000"/>
                  </a:schemeClr>
                </a:solidFill>
                <a:effectLst>
                  <a:outerShdw blurRad="38100" dist="38100" dir="2700000" algn="tl">
                    <a:srgbClr val="474747"/>
                  </a:outerShdw>
                </a:effectLst>
                <a:latin typeface="Arial Narrow" panose="020B0606020202030204" pitchFamily="34" charset="0"/>
              </a:rPr>
              <a:t>ThrombosisCan</a:t>
            </a:r>
            <a:endParaRPr lang="en-CA" altLang="en-US" dirty="0">
              <a:solidFill>
                <a:schemeClr val="tx1">
                  <a:lumMod val="85000"/>
                  <a:lumOff val="15000"/>
                </a:schemeClr>
              </a:solidFill>
              <a:effectLst>
                <a:outerShdw blurRad="38100" dist="38100" dir="2700000" algn="tl">
                  <a:srgbClr val="474747"/>
                </a:outerShdw>
              </a:effectLst>
              <a:latin typeface="Arial Narrow" panose="020B0606020202030204" pitchFamily="34" charset="0"/>
            </a:endParaRPr>
          </a:p>
        </p:txBody>
      </p:sp>
      <p:pic>
        <p:nvPicPr>
          <p:cNvPr id="2054" name="Picture 6" descr="Image result for twitter icon">
            <a:extLst>
              <a:ext uri="{FF2B5EF4-FFF2-40B4-BE49-F238E27FC236}">
                <a16:creationId xmlns:a16="http://schemas.microsoft.com/office/drawing/2014/main" id="{D1555CAC-67F7-46E2-9F56-1A22D0D95A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4465" y="1583355"/>
            <a:ext cx="1068572" cy="106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450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10" name="Picture 2" descr="http://upload.wikimedia.org/wikipedia/commons/thumb/7/73/IPhone_3G.png/250px-IPhone_3G.png">
            <a:extLst>
              <a:ext uri="{FF2B5EF4-FFF2-40B4-BE49-F238E27FC236}">
                <a16:creationId xmlns:a16="http://schemas.microsoft.com/office/drawing/2014/main" id="{6ABCD610-CFC6-466C-B499-F0FD1AE25AFB}"/>
              </a:ext>
            </a:extLst>
          </p:cNvPr>
          <p:cNvPicPr>
            <a:picLocks noChangeAspect="1" noChangeArrowheads="1"/>
          </p:cNvPicPr>
          <p:nvPr/>
        </p:nvPicPr>
        <p:blipFill>
          <a:blip r:embed="rId5" cstate="print"/>
          <a:srcRect/>
          <a:stretch>
            <a:fillRect/>
          </a:stretch>
        </p:blipFill>
        <p:spPr bwMode="auto">
          <a:xfrm>
            <a:off x="4572000" y="5983"/>
            <a:ext cx="4339167" cy="6248400"/>
          </a:xfrm>
          <a:prstGeom prst="rect">
            <a:avLst/>
          </a:prstGeom>
          <a:noFill/>
          <a:ln w="9525">
            <a:noFill/>
            <a:miter lim="800000"/>
            <a:headEnd/>
            <a:tailEnd/>
          </a:ln>
        </p:spPr>
      </p:pic>
      <p:pic>
        <p:nvPicPr>
          <p:cNvPr id="11" name="Picture 2" descr="http://upload.wikimedia.org/wikipedia/commons/thumb/7/73/IPhone_3G.png/250px-IPhone_3G.png">
            <a:extLst>
              <a:ext uri="{FF2B5EF4-FFF2-40B4-BE49-F238E27FC236}">
                <a16:creationId xmlns:a16="http://schemas.microsoft.com/office/drawing/2014/main" id="{9ED7415E-DE0F-488A-AECE-283D890E10E8}"/>
              </a:ext>
            </a:extLst>
          </p:cNvPr>
          <p:cNvPicPr>
            <a:picLocks noChangeAspect="1" noChangeArrowheads="1"/>
          </p:cNvPicPr>
          <p:nvPr/>
        </p:nvPicPr>
        <p:blipFill>
          <a:blip r:embed="rId5" cstate="print"/>
          <a:srcRect/>
          <a:stretch>
            <a:fillRect/>
          </a:stretch>
        </p:blipFill>
        <p:spPr bwMode="auto">
          <a:xfrm>
            <a:off x="357093" y="63133"/>
            <a:ext cx="4299656" cy="6191250"/>
          </a:xfrm>
          <a:prstGeom prst="rect">
            <a:avLst/>
          </a:prstGeom>
          <a:noFill/>
          <a:ln w="9525">
            <a:noFill/>
            <a:miter lim="800000"/>
            <a:headEnd/>
            <a:tailEnd/>
          </a:ln>
        </p:spPr>
      </p:pic>
      <p:pic>
        <p:nvPicPr>
          <p:cNvPr id="14" name="Picture 2" descr="TC_LaunchScreen_iPhone_640x960.png">
            <a:extLst>
              <a:ext uri="{FF2B5EF4-FFF2-40B4-BE49-F238E27FC236}">
                <a16:creationId xmlns:a16="http://schemas.microsoft.com/office/drawing/2014/main" id="{FBB4E1EA-6C99-4B63-93AF-16434CC88BB3}"/>
              </a:ext>
            </a:extLst>
          </p:cNvPr>
          <p:cNvPicPr>
            <a:picLocks noChangeAspect="1"/>
          </p:cNvPicPr>
          <p:nvPr/>
        </p:nvPicPr>
        <p:blipFill>
          <a:blip r:embed="rId6" cstate="print"/>
          <a:srcRect/>
          <a:stretch>
            <a:fillRect/>
          </a:stretch>
        </p:blipFill>
        <p:spPr bwMode="auto">
          <a:xfrm>
            <a:off x="1116421" y="960735"/>
            <a:ext cx="2724511" cy="4165358"/>
          </a:xfrm>
          <a:prstGeom prst="rect">
            <a:avLst/>
          </a:prstGeom>
          <a:noFill/>
          <a:ln w="9525">
            <a:noFill/>
            <a:miter lim="800000"/>
            <a:headEnd/>
            <a:tailEnd/>
          </a:ln>
        </p:spPr>
      </p:pic>
      <p:pic>
        <p:nvPicPr>
          <p:cNvPr id="15" name="Picture 14" descr="Screen Shot 2015-08-17 at 19.28.54.jpg">
            <a:extLst>
              <a:ext uri="{FF2B5EF4-FFF2-40B4-BE49-F238E27FC236}">
                <a16:creationId xmlns:a16="http://schemas.microsoft.com/office/drawing/2014/main" id="{F6300E76-4436-4D18-8E87-8DD8BFE4DB58}"/>
              </a:ext>
            </a:extLst>
          </p:cNvPr>
          <p:cNvPicPr>
            <a:picLocks noChangeAspect="1"/>
          </p:cNvPicPr>
          <p:nvPr/>
        </p:nvPicPr>
        <p:blipFill>
          <a:blip r:embed="rId7" cstate="print"/>
          <a:srcRect/>
          <a:stretch>
            <a:fillRect/>
          </a:stretch>
        </p:blipFill>
        <p:spPr bwMode="auto">
          <a:xfrm>
            <a:off x="5352091" y="1045796"/>
            <a:ext cx="2888797" cy="3951506"/>
          </a:xfrm>
          <a:prstGeom prst="rect">
            <a:avLst/>
          </a:prstGeom>
        </p:spPr>
      </p:pic>
    </p:spTree>
    <p:extLst>
      <p:ext uri="{BB962C8B-B14F-4D97-AF65-F5344CB8AC3E}">
        <p14:creationId xmlns:p14="http://schemas.microsoft.com/office/powerpoint/2010/main" val="2333817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460681" y="1169143"/>
            <a:ext cx="7368797" cy="1077218"/>
          </a:xfrm>
          <a:prstGeom prst="rect">
            <a:avLst/>
          </a:prstGeom>
        </p:spPr>
        <p:txBody>
          <a:bodyPr wrap="square">
            <a:spAutoFit/>
          </a:bodyPr>
          <a:lstStyle/>
          <a:p>
            <a:pPr lvl="0" algn="ctr">
              <a:defRPr/>
            </a:pPr>
            <a:r>
              <a:rPr lang="en-CA" sz="3200" b="1" dirty="0">
                <a:solidFill>
                  <a:prstClr val="white">
                    <a:lumMod val="95000"/>
                  </a:prstClr>
                </a:solidFill>
                <a:latin typeface="Arial Narrow" panose="020B0606020202030204" pitchFamily="34" charset="0"/>
                <a:cs typeface="Candara"/>
              </a:rPr>
              <a:t>Using the Two Level Wells Pre-Test,  what is Stella’s probability for a DVT diagnosis ?</a:t>
            </a:r>
            <a:endPar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40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4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Likely</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Unlikely</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lang="en-CA" sz="3600" b="1" dirty="0">
                <a:solidFill>
                  <a:prstClr val="black"/>
                </a:solidFill>
                <a:latin typeface="Arial Narrow" panose="020B0606020202030204" pitchFamily="34" charset="0"/>
                <a:ea typeface="Lato" panose="020F0502020204030203" pitchFamily="34" charset="0"/>
                <a:cs typeface="Lato" panose="020F0502020204030203" pitchFamily="34" charset="0"/>
              </a:rPr>
              <a:t>Not Sure </a:t>
            </a: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44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71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797" y="239135"/>
            <a:ext cx="2102278" cy="828085"/>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7066946" cy="1631216"/>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Stella’s Pretest Diagnosis </a:t>
            </a:r>
          </a:p>
          <a:p>
            <a:pPr lvl="0">
              <a:defRPr/>
            </a:pPr>
            <a:r>
              <a:rPr lang="en-CA" sz="3200" b="1" dirty="0">
                <a:solidFill>
                  <a:srgbClr val="183059"/>
                </a:solidFill>
                <a:latin typeface="Arial Narrow" panose="020B0606020202030204" pitchFamily="34" charset="0"/>
                <a:cs typeface="Aharoni" panose="02010803020104030203" pitchFamily="2" charset="-79"/>
              </a:rPr>
              <a:t>Two Level Wells Score for DVT Diagnosis</a:t>
            </a:r>
            <a:br>
              <a:rPr lang="en-CA" sz="3200" b="1" dirty="0">
                <a:solidFill>
                  <a:srgbClr val="183059"/>
                </a:solidFill>
                <a:latin typeface="Arial Narrow" panose="020B0606020202030204" pitchFamily="34" charset="0"/>
                <a:cs typeface="Aharoni" panose="02010803020104030203" pitchFamily="2" charset="-79"/>
              </a:rPr>
            </a:br>
            <a:endParaRPr lang="en-CA" sz="3200" b="1" dirty="0">
              <a:solidFill>
                <a:srgbClr val="183059"/>
              </a:solidFill>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78272"/>
            <a:ext cx="8988258" cy="230832"/>
          </a:xfrm>
          <a:prstGeom prst="rect">
            <a:avLst/>
          </a:prstGeom>
          <a:noFill/>
        </p:spPr>
        <p:txBody>
          <a:bodyPr wrap="square" rtlCol="0">
            <a:spAutoFit/>
          </a:bodyPr>
          <a:lstStyle/>
          <a:p>
            <a:pPr lvl="0">
              <a:defRPr/>
            </a:pPr>
            <a:r>
              <a:rPr lang="fr-FR" altLang="en-US" sz="900" dirty="0">
                <a:solidFill>
                  <a:prstClr val="white"/>
                </a:solidFill>
                <a:latin typeface="Arial Narrow" panose="020B0606020202030204" pitchFamily="34" charset="0"/>
                <a:cs typeface="Lato"/>
              </a:rPr>
              <a:t>2015 </a:t>
            </a:r>
            <a:r>
              <a:rPr lang="fr-FR" altLang="en-US" sz="900" dirty="0" err="1">
                <a:solidFill>
                  <a:prstClr val="white"/>
                </a:solidFill>
                <a:latin typeface="Arial Narrow" panose="020B0606020202030204" pitchFamily="34" charset="0"/>
                <a:cs typeface="Lato"/>
              </a:rPr>
              <a:t>Thrombosis</a:t>
            </a:r>
            <a:r>
              <a:rPr lang="fr-FR" altLang="en-US" sz="900" dirty="0">
                <a:solidFill>
                  <a:prstClr val="white"/>
                </a:solidFill>
                <a:latin typeface="Arial Narrow" panose="020B0606020202030204" pitchFamily="34" charset="0"/>
                <a:cs typeface="Lato"/>
              </a:rPr>
              <a:t> Canada</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27321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person wearing a dress&#10;&#10;Description automatically generated">
            <a:extLst>
              <a:ext uri="{FF2B5EF4-FFF2-40B4-BE49-F238E27FC236}">
                <a16:creationId xmlns:a16="http://schemas.microsoft.com/office/drawing/2014/main" id="{CDBA7F50-6FB2-469B-9C52-036373E0C42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20021" y="1343450"/>
            <a:ext cx="3319282" cy="4965644"/>
          </a:xfrm>
          <a:prstGeom prst="rect">
            <a:avLst/>
          </a:prstGeom>
        </p:spPr>
      </p:pic>
      <p:pic>
        <p:nvPicPr>
          <p:cNvPr id="4" name="Picture 3">
            <a:extLst>
              <a:ext uri="{FF2B5EF4-FFF2-40B4-BE49-F238E27FC236}">
                <a16:creationId xmlns:a16="http://schemas.microsoft.com/office/drawing/2014/main" id="{BC4230E9-B5D5-4B39-A99D-F72493F91135}"/>
              </a:ext>
            </a:extLst>
          </p:cNvPr>
          <p:cNvPicPr>
            <a:picLocks noChangeAspect="1"/>
          </p:cNvPicPr>
          <p:nvPr/>
        </p:nvPicPr>
        <p:blipFill>
          <a:blip r:embed="rId8"/>
          <a:stretch>
            <a:fillRect/>
          </a:stretch>
        </p:blipFill>
        <p:spPr>
          <a:xfrm>
            <a:off x="2574596" y="1343450"/>
            <a:ext cx="5195091" cy="4879344"/>
          </a:xfrm>
          <a:prstGeom prst="rect">
            <a:avLst/>
          </a:prstGeom>
        </p:spPr>
      </p:pic>
      <p:sp>
        <p:nvSpPr>
          <p:cNvPr id="5" name="Rectangle 4">
            <a:extLst>
              <a:ext uri="{FF2B5EF4-FFF2-40B4-BE49-F238E27FC236}">
                <a16:creationId xmlns:a16="http://schemas.microsoft.com/office/drawing/2014/main" id="{AF7B5DE3-E7A2-4640-A66C-A2CF24C802AD}"/>
              </a:ext>
            </a:extLst>
          </p:cNvPr>
          <p:cNvSpPr/>
          <p:nvPr/>
        </p:nvSpPr>
        <p:spPr>
          <a:xfrm>
            <a:off x="2603624" y="2467429"/>
            <a:ext cx="5120640" cy="365760"/>
          </a:xfrm>
          <a:prstGeom prst="rect">
            <a:avLst/>
          </a:prstGeom>
          <a:noFill/>
          <a:ln w="28575">
            <a:solidFill>
              <a:srgbClr val="FF535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50CED8-2976-4808-944F-239F395F69B4}"/>
              </a:ext>
            </a:extLst>
          </p:cNvPr>
          <p:cNvSpPr/>
          <p:nvPr/>
        </p:nvSpPr>
        <p:spPr>
          <a:xfrm>
            <a:off x="2603624" y="3230090"/>
            <a:ext cx="5120640" cy="365760"/>
          </a:xfrm>
          <a:prstGeom prst="rect">
            <a:avLst/>
          </a:prstGeom>
          <a:noFill/>
          <a:ln w="28575">
            <a:solidFill>
              <a:srgbClr val="FF535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597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797" y="239135"/>
            <a:ext cx="2102278" cy="828085"/>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7066946" cy="2185214"/>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Two-Level Pretest Probability</a:t>
            </a:r>
          </a:p>
          <a:p>
            <a:pPr lvl="0">
              <a:defRPr/>
            </a:pPr>
            <a:r>
              <a:rPr lang="en-CA" sz="3600" b="1" dirty="0">
                <a:solidFill>
                  <a:srgbClr val="183059"/>
                </a:solidFill>
                <a:latin typeface="Arial Narrow" panose="020B0606020202030204" pitchFamily="34" charset="0"/>
                <a:cs typeface="Aharoni" panose="02010803020104030203" pitchFamily="2" charset="-79"/>
              </a:rPr>
              <a:t>for DVT Diagnosis</a:t>
            </a:r>
          </a:p>
          <a:p>
            <a:pPr lvl="0">
              <a:defRPr/>
            </a:pPr>
            <a:br>
              <a:rPr lang="en-CA" sz="3200" b="1" dirty="0">
                <a:solidFill>
                  <a:srgbClr val="183059"/>
                </a:solidFill>
                <a:latin typeface="Arial Narrow" panose="020B0606020202030204" pitchFamily="34" charset="0"/>
                <a:cs typeface="Aharoni" panose="02010803020104030203" pitchFamily="2" charset="-79"/>
              </a:rPr>
            </a:br>
            <a:endParaRPr lang="en-CA" sz="3200" b="1" dirty="0">
              <a:solidFill>
                <a:srgbClr val="183059"/>
              </a:solidFill>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71423" y="6378272"/>
            <a:ext cx="8988258" cy="230832"/>
          </a:xfrm>
          <a:prstGeom prst="rect">
            <a:avLst/>
          </a:prstGeom>
          <a:noFill/>
        </p:spPr>
        <p:txBody>
          <a:bodyPr wrap="square" rtlCol="0">
            <a:spAutoFit/>
          </a:bodyPr>
          <a:lstStyle/>
          <a:p>
            <a:pPr lvl="0">
              <a:defRPr/>
            </a:pPr>
            <a:r>
              <a:rPr lang="fr-FR" altLang="en-US" sz="900" dirty="0">
                <a:solidFill>
                  <a:prstClr val="white"/>
                </a:solidFill>
                <a:latin typeface="Arial Narrow" panose="020B0606020202030204" pitchFamily="34" charset="0"/>
                <a:cs typeface="Lato"/>
              </a:rPr>
              <a:t>2015 </a:t>
            </a:r>
            <a:r>
              <a:rPr lang="fr-FR" altLang="en-US" sz="900" dirty="0" err="1">
                <a:solidFill>
                  <a:prstClr val="white"/>
                </a:solidFill>
                <a:latin typeface="Arial Narrow" panose="020B0606020202030204" pitchFamily="34" charset="0"/>
                <a:cs typeface="Lato"/>
              </a:rPr>
              <a:t>Thrombosis</a:t>
            </a:r>
            <a:r>
              <a:rPr lang="fr-FR" altLang="en-US" sz="900" dirty="0">
                <a:solidFill>
                  <a:prstClr val="white"/>
                </a:solidFill>
                <a:latin typeface="Arial Narrow" panose="020B0606020202030204" pitchFamily="34" charset="0"/>
                <a:cs typeface="Lato"/>
              </a:rPr>
              <a:t> Canada</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31273"/>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12" name="Content Placeholder 3">
            <a:extLst>
              <a:ext uri="{FF2B5EF4-FFF2-40B4-BE49-F238E27FC236}">
                <a16:creationId xmlns:a16="http://schemas.microsoft.com/office/drawing/2014/main" id="{F506979F-1965-4C11-A609-ECF98559D882}"/>
              </a:ext>
            </a:extLst>
          </p:cNvPr>
          <p:cNvGraphicFramePr>
            <a:graphicFrameLocks/>
          </p:cNvGraphicFramePr>
          <p:nvPr>
            <p:extLst>
              <p:ext uri="{D42A27DB-BD31-4B8C-83A1-F6EECF244321}">
                <p14:modId xmlns:p14="http://schemas.microsoft.com/office/powerpoint/2010/main" val="2369610824"/>
              </p:ext>
            </p:extLst>
          </p:nvPr>
        </p:nvGraphicFramePr>
        <p:xfrm>
          <a:off x="259307" y="2136251"/>
          <a:ext cx="8625385" cy="2644357"/>
        </p:xfrm>
        <a:graphic>
          <a:graphicData uri="http://schemas.openxmlformats.org/drawingml/2006/table">
            <a:tbl>
              <a:tblPr firstRow="1" bandRow="1"/>
              <a:tblGrid>
                <a:gridCol w="2260743">
                  <a:extLst>
                    <a:ext uri="{9D8B030D-6E8A-4147-A177-3AD203B41FA5}">
                      <a16:colId xmlns:a16="http://schemas.microsoft.com/office/drawing/2014/main" val="20000"/>
                    </a:ext>
                  </a:extLst>
                </a:gridCol>
                <a:gridCol w="3586157">
                  <a:extLst>
                    <a:ext uri="{9D8B030D-6E8A-4147-A177-3AD203B41FA5}">
                      <a16:colId xmlns:a16="http://schemas.microsoft.com/office/drawing/2014/main" val="20001"/>
                    </a:ext>
                  </a:extLst>
                </a:gridCol>
                <a:gridCol w="2778485">
                  <a:extLst>
                    <a:ext uri="{9D8B030D-6E8A-4147-A177-3AD203B41FA5}">
                      <a16:colId xmlns:a16="http://schemas.microsoft.com/office/drawing/2014/main" val="20002"/>
                    </a:ext>
                  </a:extLst>
                </a:gridCol>
              </a:tblGrid>
              <a:tr h="927038">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CA" sz="2600" dirty="0">
                          <a:latin typeface="Arial Narrow" panose="020B0606020202030204" pitchFamily="34" charset="0"/>
                          <a:cs typeface="Candara"/>
                        </a:rPr>
                        <a:t>Wells Score</a:t>
                      </a:r>
                    </a:p>
                  </a:txBody>
                  <a:tcPr marL="107852" marR="107852" marT="53926" marB="53926" anchor="ctr">
                    <a:lnL w="12700" cap="flat" cmpd="sng" algn="ctr">
                      <a:solidFill>
                        <a:schemeClr val="tx1">
                          <a:lumMod val="85000"/>
                          <a:lumOff val="15000"/>
                        </a:schemeClr>
                      </a:solidFill>
                      <a:prstDash val="solid"/>
                      <a:round/>
                      <a:headEnd type="none" w="med" len="med"/>
                      <a:tailEnd type="none" w="med" len="med"/>
                    </a:lnL>
                    <a:lnR w="12700" cmpd="sng">
                      <a:noFill/>
                    </a:lnR>
                    <a:lnT w="12700" cap="flat" cmpd="sng" algn="ctr">
                      <a:solidFill>
                        <a:schemeClr val="tx1">
                          <a:lumMod val="85000"/>
                          <a:lumOff val="15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9325C"/>
                    </a:solidFill>
                  </a:tcPr>
                </a:tc>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CA" sz="2600" dirty="0">
                          <a:latin typeface="Arial Narrow" panose="020B0606020202030204" pitchFamily="34" charset="0"/>
                          <a:cs typeface="Candara"/>
                        </a:rPr>
                        <a:t>Probability</a:t>
                      </a:r>
                      <a:r>
                        <a:rPr lang="en-CA" sz="2600" baseline="0" dirty="0">
                          <a:latin typeface="Arial Narrow" panose="020B0606020202030204" pitchFamily="34" charset="0"/>
                          <a:cs typeface="Candara"/>
                        </a:rPr>
                        <a:t> of DVT </a:t>
                      </a:r>
                      <a:endParaRPr lang="en-CA" sz="2600" dirty="0">
                        <a:latin typeface="Arial Narrow" panose="020B0606020202030204" pitchFamily="34" charset="0"/>
                        <a:cs typeface="Candara"/>
                      </a:endParaRPr>
                    </a:p>
                  </a:txBody>
                  <a:tcPr marL="107852" marR="107852" marT="53926" marB="53926" anchor="ctr">
                    <a:lnL w="12700" cmpd="sng">
                      <a:noFill/>
                    </a:lnL>
                    <a:lnR w="12700" cmpd="sng">
                      <a:noFill/>
                    </a:lnR>
                    <a:lnT w="12700" cap="flat" cmpd="sng" algn="ctr">
                      <a:solidFill>
                        <a:schemeClr val="tx1">
                          <a:lumMod val="85000"/>
                          <a:lumOff val="15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9325C"/>
                    </a:solidFill>
                  </a:tcPr>
                </a:tc>
                <a:tc>
                  <a:txBody>
                    <a:bodyPr/>
                    <a:lstStyle>
                      <a:defPPr>
                        <a:defRPr lang="en-US"/>
                      </a:defPPr>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CA" sz="2600" dirty="0">
                          <a:latin typeface="Arial Narrow" panose="020B0606020202030204" pitchFamily="34" charset="0"/>
                          <a:cs typeface="Candara"/>
                        </a:rPr>
                        <a:t>Likelihood</a:t>
                      </a:r>
                    </a:p>
                  </a:txBody>
                  <a:tcPr marL="107852" marR="107852" marT="53926" marB="53926" anchor="ctr">
                    <a:lnL w="12700" cmpd="sng">
                      <a:noFill/>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9325C"/>
                    </a:solidFill>
                  </a:tcPr>
                </a:tc>
                <a:extLst>
                  <a:ext uri="{0D108BD9-81ED-4DB2-BD59-A6C34878D82A}">
                    <a16:rowId xmlns:a16="http://schemas.microsoft.com/office/drawing/2014/main" val="10000"/>
                  </a:ext>
                </a:extLst>
              </a:tr>
              <a:tr h="870752">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tx1"/>
                          </a:solidFill>
                          <a:latin typeface="Arial Narrow" panose="020B0606020202030204" pitchFamily="34" charset="0"/>
                          <a:cs typeface="Candara"/>
                        </a:rPr>
                        <a:t>&lt;</a:t>
                      </a:r>
                      <a:r>
                        <a:rPr lang="en-CA" sz="2800" b="1" baseline="0" dirty="0">
                          <a:solidFill>
                            <a:schemeClr val="tx1"/>
                          </a:solidFill>
                          <a:latin typeface="Arial Narrow" panose="020B0606020202030204" pitchFamily="34" charset="0"/>
                          <a:cs typeface="Candara"/>
                        </a:rPr>
                        <a:t> 2</a:t>
                      </a:r>
                      <a:endParaRPr lang="en-CA" sz="2800" b="1" dirty="0">
                        <a:solidFill>
                          <a:schemeClr val="tx1"/>
                        </a:solidFill>
                        <a:latin typeface="Arial Narrow" panose="020B0606020202030204" pitchFamily="34" charset="0"/>
                        <a:cs typeface="Candara"/>
                      </a:endParaRPr>
                    </a:p>
                  </a:txBody>
                  <a:tcPr marL="107852" marR="107852" marT="53926" marB="53926" anchor="ctr">
                    <a:lnL w="12700" cap="flat" cmpd="sng" algn="ctr">
                      <a:solidFill>
                        <a:schemeClr val="tx1">
                          <a:lumMod val="85000"/>
                          <a:lumOff val="15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2FBFC"/>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tx1"/>
                          </a:solidFill>
                          <a:latin typeface="Arial Narrow" panose="020B0606020202030204" pitchFamily="34" charset="0"/>
                          <a:cs typeface="Candara"/>
                        </a:rPr>
                        <a:t>6%</a:t>
                      </a:r>
                    </a:p>
                  </a:txBody>
                  <a:tcPr marL="107852" marR="107852" marT="53926" marB="53926"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2FBFC"/>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tx1"/>
                          </a:solidFill>
                          <a:latin typeface="Arial Narrow" panose="020B0606020202030204" pitchFamily="34" charset="0"/>
                          <a:cs typeface="Candara"/>
                        </a:rPr>
                        <a:t>Unlikely</a:t>
                      </a:r>
                    </a:p>
                  </a:txBody>
                  <a:tcPr marL="107852" marR="107852" marT="53926" marB="53926" anchor="ctr">
                    <a:lnL w="12700" cmpd="sng">
                      <a:noFill/>
                    </a:lnL>
                    <a:lnR w="12700" cap="flat" cmpd="sng" algn="ctr">
                      <a:solidFill>
                        <a:schemeClr val="tx1">
                          <a:lumMod val="85000"/>
                          <a:lumOff val="1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2FBFC"/>
                    </a:solidFill>
                  </a:tcPr>
                </a:tc>
                <a:extLst>
                  <a:ext uri="{0D108BD9-81ED-4DB2-BD59-A6C34878D82A}">
                    <a16:rowId xmlns:a16="http://schemas.microsoft.com/office/drawing/2014/main" val="10001"/>
                  </a:ext>
                </a:extLst>
              </a:tr>
              <a:tr h="846567">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bg1"/>
                          </a:solidFill>
                          <a:latin typeface="Arial Narrow" panose="020B0606020202030204" pitchFamily="34" charset="0"/>
                          <a:cs typeface="Candara"/>
                        </a:rPr>
                        <a:t>≥ 2</a:t>
                      </a:r>
                    </a:p>
                  </a:txBody>
                  <a:tcPr marL="107852" marR="107852" marT="53926" marB="53926" anchor="ctr">
                    <a:lnL w="12700" cap="flat" cmpd="sng" algn="ctr">
                      <a:solidFill>
                        <a:schemeClr val="tx1">
                          <a:lumMod val="85000"/>
                          <a:lumOff val="15000"/>
                        </a:schemeClr>
                      </a:solidFill>
                      <a:prstDash val="solid"/>
                      <a:round/>
                      <a:headEnd type="none" w="med" len="med"/>
                      <a:tailEnd type="none" w="med" len="med"/>
                    </a:lnL>
                    <a:lnR w="12700" cmpd="sng">
                      <a:noFill/>
                    </a:lnR>
                    <a:lnT w="12700" cmpd="sng">
                      <a:noFill/>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bg1"/>
                          </a:solidFill>
                          <a:latin typeface="Arial Narrow" panose="020B0606020202030204" pitchFamily="34" charset="0"/>
                          <a:cs typeface="Candara"/>
                        </a:rPr>
                        <a:t>28%</a:t>
                      </a:r>
                    </a:p>
                  </a:txBody>
                  <a:tcPr marL="107852" marR="107852" marT="53926" marB="53926" anchor="ctr">
                    <a:lnL w="12700" cmpd="sng">
                      <a:noFill/>
                    </a:lnL>
                    <a:lnR w="12700" cmpd="sng">
                      <a:noFill/>
                    </a:lnR>
                    <a:lnT w="12700" cmpd="sng">
                      <a:noFill/>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5353"/>
                    </a:solidFill>
                  </a:tcPr>
                </a:tc>
                <a:tc>
                  <a:txBody>
                    <a:bodyPr/>
                    <a:lstStyle>
                      <a:defPPr>
                        <a:defRPr lang="en-US"/>
                      </a:defPPr>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CA" sz="2800" b="1" dirty="0">
                          <a:solidFill>
                            <a:schemeClr val="bg1"/>
                          </a:solidFill>
                          <a:latin typeface="Arial Narrow" panose="020B0606020202030204" pitchFamily="34" charset="0"/>
                          <a:cs typeface="Candara"/>
                        </a:rPr>
                        <a:t>Likely</a:t>
                      </a:r>
                    </a:p>
                  </a:txBody>
                  <a:tcPr marL="107852" marR="107852" marT="53926" marB="53926" anchor="ctr">
                    <a:lnL w="12700" cmpd="sng">
                      <a:noFill/>
                    </a:lnL>
                    <a:lnR w="12700" cap="flat" cmpd="sng" algn="ctr">
                      <a:solidFill>
                        <a:schemeClr val="tx1">
                          <a:lumMod val="85000"/>
                          <a:lumOff val="15000"/>
                        </a:schemeClr>
                      </a:solidFill>
                      <a:prstDash val="solid"/>
                      <a:round/>
                      <a:headEnd type="none" w="med" len="med"/>
                      <a:tailEnd type="none" w="med" len="med"/>
                    </a:lnR>
                    <a:lnT w="12700" cmpd="sng">
                      <a:noFill/>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F5353"/>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956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dress&#10;&#10;Description automatically generated">
            <a:extLst>
              <a:ext uri="{FF2B5EF4-FFF2-40B4-BE49-F238E27FC236}">
                <a16:creationId xmlns:a16="http://schemas.microsoft.com/office/drawing/2014/main" id="{1CA66B8B-0B9B-4F6C-9F87-EF00477E75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91" b="92283" l="9976" r="89964">
                        <a14:foregroundMark x1="49335" y1="10788" x2="48489" y2="9374"/>
                        <a14:foregroundMark x1="45345" y1="9091" x2="43047" y2="16323"/>
                        <a14:foregroundMark x1="54897" y1="92000" x2="55139" y2="90061"/>
                        <a14:foregroundMark x1="41233" y1="92283" x2="42019" y2="91475"/>
                        <a14:foregroundMark x1="48912" y1="90343" x2="48912" y2="90343"/>
                        <a14:foregroundMark x1="48912" y1="90343" x2="48912" y2="89778"/>
                      </a14:backgroundRemoval>
                    </a14:imgEffect>
                  </a14:imgLayer>
                </a14:imgProps>
              </a:ext>
              <a:ext uri="{28A0092B-C50C-407E-A947-70E740481C1C}">
                <a14:useLocalDpi xmlns:a14="http://schemas.microsoft.com/office/drawing/2010/main" val="0"/>
              </a:ext>
            </a:extLst>
          </a:blip>
          <a:stretch>
            <a:fillRect/>
          </a:stretch>
        </p:blipFill>
        <p:spPr>
          <a:xfrm>
            <a:off x="3853240" y="6894"/>
            <a:ext cx="4269667" cy="6387419"/>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Case 10</a:t>
            </a:r>
            <a:endParaRPr kumimoji="0" lang="en-US" sz="4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421055" y="3097574"/>
            <a:ext cx="6652400" cy="107721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It is now 7:30 pm and Stella is the last patient in your office</a:t>
            </a:r>
            <a:endParaRPr kumimoji="0" lang="en-CA" sz="3200" b="1" i="0" u="none" strike="noStrike" kern="1200" cap="none" spc="0" normalizeH="0" baseline="3000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spTree>
    <p:extLst>
      <p:ext uri="{BB962C8B-B14F-4D97-AF65-F5344CB8AC3E}">
        <p14:creationId xmlns:p14="http://schemas.microsoft.com/office/powerpoint/2010/main" val="799801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203264" y="1477958"/>
            <a:ext cx="7834510" cy="646331"/>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Which diagnostic test(s) would you order?</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36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2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D-dimer</a:t>
            </a: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Ultrasound</a:t>
            </a: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1 &amp; 2</a:t>
            </a: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None</a:t>
            </a:r>
          </a:p>
          <a:p>
            <a:pPr marL="914400" lvl="1" indent="-457200" algn="l" defTabSz="914377">
              <a:lnSpc>
                <a:spcPct val="100000"/>
              </a:lnSpc>
              <a:spcBef>
                <a:spcPts val="600"/>
              </a:spcBef>
              <a:buFont typeface="+mj-lt"/>
              <a:buAutoNum type="arabicPeriod"/>
            </a:pPr>
            <a:r>
              <a:rPr lang="en-CA" sz="3200" b="1" dirty="0">
                <a:solidFill>
                  <a:prstClr val="black"/>
                </a:solidFill>
                <a:latin typeface="Arial Narrow" panose="020B0606020202030204" pitchFamily="34" charset="0"/>
                <a:ea typeface="Lato" panose="020F0502020204030203" pitchFamily="34" charset="0"/>
                <a:cs typeface="Lato" panose="020F0502020204030203" pitchFamily="34" charset="0"/>
              </a:rPr>
              <a:t>Not Sure</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4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63837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45321</TotalTime>
  <Words>5713</Words>
  <Application>Microsoft Office PowerPoint</Application>
  <PresentationFormat>On-screen Show (4:3)</PresentationFormat>
  <Paragraphs>708</Paragraphs>
  <Slides>48</Slides>
  <Notes>45</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Arial</vt:lpstr>
      <vt:lpstr>Arial Narrow</vt:lpstr>
      <vt:lpstr>Calibri</vt:lpstr>
      <vt:lpstr>Candara</vt:lpstr>
      <vt:lpstr>Courier New</vt:lpstr>
      <vt:lpstr>Lato</vt:lpstr>
      <vt:lpstr>Open Sans</vt:lpstr>
      <vt:lpstr>Wingdings</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721</cp:revision>
  <dcterms:created xsi:type="dcterms:W3CDTF">2018-12-21T21:39:30Z</dcterms:created>
  <dcterms:modified xsi:type="dcterms:W3CDTF">2019-04-01T19:07:09Z</dcterms:modified>
</cp:coreProperties>
</file>